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2"/>
  </p:sldMasterIdLst>
  <p:notesMasterIdLst>
    <p:notesMasterId r:id="rId43"/>
  </p:notesMasterIdLst>
  <p:handoutMasterIdLst>
    <p:handoutMasterId r:id="rId44"/>
  </p:handoutMasterIdLst>
  <p:sldIdLst>
    <p:sldId id="261" r:id="rId3"/>
    <p:sldId id="256" r:id="rId4"/>
    <p:sldId id="269" r:id="rId5"/>
    <p:sldId id="270" r:id="rId6"/>
    <p:sldId id="271" r:id="rId7"/>
    <p:sldId id="298" r:id="rId8"/>
    <p:sldId id="272" r:id="rId9"/>
    <p:sldId id="273" r:id="rId10"/>
    <p:sldId id="274" r:id="rId11"/>
    <p:sldId id="275" r:id="rId12"/>
    <p:sldId id="276" r:id="rId13"/>
    <p:sldId id="277" r:id="rId14"/>
    <p:sldId id="278" r:id="rId15"/>
    <p:sldId id="299" r:id="rId16"/>
    <p:sldId id="300" r:id="rId17"/>
    <p:sldId id="279" r:id="rId18"/>
    <p:sldId id="280" r:id="rId19"/>
    <p:sldId id="305" r:id="rId20"/>
    <p:sldId id="304" r:id="rId21"/>
    <p:sldId id="306" r:id="rId22"/>
    <p:sldId id="267" r:id="rId23"/>
    <p:sldId id="266" r:id="rId24"/>
    <p:sldId id="285" r:id="rId25"/>
    <p:sldId id="281" r:id="rId26"/>
    <p:sldId id="282" r:id="rId27"/>
    <p:sldId id="283" r:id="rId28"/>
    <p:sldId id="284" r:id="rId29"/>
    <p:sldId id="286" r:id="rId30"/>
    <p:sldId id="287" r:id="rId31"/>
    <p:sldId id="291" r:id="rId32"/>
    <p:sldId id="292" r:id="rId33"/>
    <p:sldId id="293" r:id="rId34"/>
    <p:sldId id="294" r:id="rId35"/>
    <p:sldId id="296" r:id="rId36"/>
    <p:sldId id="295" r:id="rId37"/>
    <p:sldId id="297" r:id="rId38"/>
    <p:sldId id="308" r:id="rId39"/>
    <p:sldId id="307" r:id="rId40"/>
    <p:sldId id="309" r:id="rId41"/>
    <p:sldId id="310" r:id="rId42"/>
  </p:sldIdLst>
  <p:sldSz cx="9144000" cy="6858000" type="screen4x3"/>
  <p:notesSz cx="6858000" cy="9313863"/>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8" autoAdjust="0"/>
    <p:restoredTop sz="94660"/>
  </p:normalViewPr>
  <p:slideViewPr>
    <p:cSldViewPr>
      <p:cViewPr varScale="1">
        <p:scale>
          <a:sx n="104" d="100"/>
          <a:sy n="104" d="100"/>
        </p:scale>
        <p:origin x="167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A65172E7-DC4D-4F69-816F-C4AAA161DB92}" type="datetimeFigureOut">
              <a:rPr lang="en-US" smtClean="0"/>
              <a:t>8/26/2022</a:t>
            </a:fld>
            <a:endParaRPr lang="en-US"/>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BD106841-A5B1-4E9C-8650-19825D05D50F}" type="slidenum">
              <a:rPr lang="en-US" smtClean="0"/>
              <a:t>‹#›</a:t>
            </a:fld>
            <a:endParaRPr lang="en-US"/>
          </a:p>
        </p:txBody>
      </p:sp>
    </p:spTree>
    <p:extLst>
      <p:ext uri="{BB962C8B-B14F-4D97-AF65-F5344CB8AC3E}">
        <p14:creationId xmlns:p14="http://schemas.microsoft.com/office/powerpoint/2010/main" val="1429252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70C1D73F-1D37-4458-AD1B-D0A41AC2872F}" type="datetimeFigureOut">
              <a:rPr lang="en-US" smtClean="0"/>
              <a:pPr/>
              <a:t>8/26/2022</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4EF1E214-35F4-4F56-935A-08ED43A82C36}" type="slidenum">
              <a:rPr lang="en-US" smtClean="0"/>
              <a:pPr/>
              <a:t>‹#›</a:t>
            </a:fld>
            <a:endParaRPr lang="en-US"/>
          </a:p>
        </p:txBody>
      </p:sp>
    </p:spTree>
    <p:extLst>
      <p:ext uri="{BB962C8B-B14F-4D97-AF65-F5344CB8AC3E}">
        <p14:creationId xmlns:p14="http://schemas.microsoft.com/office/powerpoint/2010/main" val="3988024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F1E214-35F4-4F56-935A-08ED43A82C36}"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F1E214-35F4-4F56-935A-08ED43A82C36}"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F648C7-B089-44AD-B416-F46099356192}"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E03A5E-D1BD-4FC0-B66D-A7A4783A56E2}"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B7E05-E750-465D-8802-19888E0F7B0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E03A5E-D1BD-4FC0-B66D-A7A4783A56E2}"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B7E05-E750-465D-8802-19888E0F7B0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E03A5E-D1BD-4FC0-B66D-A7A4783A56E2}"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B7E05-E750-465D-8802-19888E0F7B0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E03A5E-D1BD-4FC0-B66D-A7A4783A56E2}"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B7E05-E750-465D-8802-19888E0F7B0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E03A5E-D1BD-4FC0-B66D-A7A4783A56E2}"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B7E05-E750-465D-8802-19888E0F7B0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E03A5E-D1BD-4FC0-B66D-A7A4783A56E2}"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B7E05-E750-465D-8802-19888E0F7B0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E03A5E-D1BD-4FC0-B66D-A7A4783A56E2}" type="datetimeFigureOut">
              <a:rPr lang="en-US" smtClean="0"/>
              <a:pPr/>
              <a:t>8/26/2022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AB7E05-E750-465D-8802-19888E0F7B0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E03A5E-D1BD-4FC0-B66D-A7A4783A56E2}" type="datetimeFigureOut">
              <a:rPr lang="en-US" smtClean="0"/>
              <a:pPr/>
              <a:t>8/26/2022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AB7E05-E750-465D-8802-19888E0F7B0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E03A5E-D1BD-4FC0-B66D-A7A4783A56E2}" type="datetimeFigureOut">
              <a:rPr lang="en-US" smtClean="0"/>
              <a:pPr/>
              <a:t>8/26/2022</a:t>
            </a:fld>
            <a:endParaRPr lang="en-US"/>
          </a:p>
        </p:txBody>
      </p:sp>
      <p:sp>
        <p:nvSpPr>
          <p:cNvPr id="4" name="Slide Number Placeholder 3"/>
          <p:cNvSpPr>
            <a:spLocks noGrp="1"/>
          </p:cNvSpPr>
          <p:nvPr>
            <p:ph type="sldNum" sz="quarter" idx="12"/>
          </p:nvPr>
        </p:nvSpPr>
        <p:spPr/>
        <p:txBody>
          <a:bodyPr/>
          <a:lstStyle/>
          <a:p>
            <a:fld id="{B8AB7E05-E750-465D-8802-19888E0F7B0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E03A5E-D1BD-4FC0-B66D-A7A4783A56E2}"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B7E05-E750-465D-8802-19888E0F7B0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E03A5E-D1BD-4FC0-B66D-A7A4783A56E2}"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B7E05-E750-465D-8802-19888E0F7B0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 Target="../slides/slide1.xml"/><Relationship Id="rId18" Type="http://schemas.openxmlformats.org/officeDocument/2006/relationships/slide" Target="../slides/slide21.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slide" Target="../slides/slide34.xml"/><Relationship Id="rId2" Type="http://schemas.openxmlformats.org/officeDocument/2006/relationships/slideLayout" Target="../slideLayouts/slideLayout2.xml"/><Relationship Id="rId16" Type="http://schemas.openxmlformats.org/officeDocument/2006/relationships/hyperlink" Target="file:///D:\DATA\Perangkat%202014-2015\Materi%20Pembelajaran\materi%20tik%20kelas%203.pdf" TargetMode="External"/><Relationship Id="rId20"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 Target="../slides/slide3.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hyperlink" Target="file:///D:\DATA\PROFIL.pptx#-1,1,BIODATA PENYUSUN"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2.xml"/><Relationship Id="rId22" Type="http://schemas.openxmlformats.org/officeDocument/2006/relationships/audio" Target="../media/audio2.wav"/></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E03A5E-D1BD-4FC0-B66D-A7A4783A56E2}" type="datetimeFigureOut">
              <a:rPr lang="en-US" smtClean="0"/>
              <a:pPr/>
              <a:t>8/26/2022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7E05-E750-465D-8802-19888E0F7B07}" type="slidenum">
              <a:rPr lang="en-US" smtClean="0"/>
              <a:pPr/>
              <a:t>‹#›</a:t>
            </a:fld>
            <a:endParaRPr lang="en-US"/>
          </a:p>
        </p:txBody>
      </p:sp>
      <p:sp>
        <p:nvSpPr>
          <p:cNvPr id="17" name="Text Placeholder 16"/>
          <p:cNvSpPr>
            <a:spLocks noGrp="1"/>
          </p:cNvSpPr>
          <p:nvPr>
            <p:ph type="body" idx="1"/>
          </p:nvPr>
        </p:nvSpPr>
        <p:spPr>
          <a:xfrm>
            <a:off x="1905000" y="1219200"/>
            <a:ext cx="6172200" cy="4953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Oval 14">
            <a:hlinkClick r:id="rId13" action="ppaction://hlinksldjump"/>
            <a:hlinkHover r:id="rId13" action="ppaction://hlinksldjump"/>
          </p:cNvPr>
          <p:cNvSpPr/>
          <p:nvPr/>
        </p:nvSpPr>
        <p:spPr>
          <a:xfrm>
            <a:off x="188259" y="762000"/>
            <a:ext cx="1371600" cy="685800"/>
          </a:xfrm>
          <a:prstGeom prst="ellipse">
            <a:avLst/>
          </a:prstGeom>
          <a:solidFill>
            <a:schemeClr val="bg2">
              <a:lumMod val="1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mtClean="0">
                <a:latin typeface="Arial Black" pitchFamily="34" charset="0"/>
              </a:rPr>
              <a:t>HOME</a:t>
            </a:r>
            <a:endParaRPr lang="en-US">
              <a:latin typeface="Arial Black" pitchFamily="34" charset="0"/>
            </a:endParaRPr>
          </a:p>
        </p:txBody>
      </p:sp>
      <p:sp>
        <p:nvSpPr>
          <p:cNvPr id="16" name="Rounded Rectangle 15">
            <a:hlinkClick r:id="rId14" action="ppaction://hlinksldjump"/>
          </p:cNvPr>
          <p:cNvSpPr/>
          <p:nvPr/>
        </p:nvSpPr>
        <p:spPr>
          <a:xfrm>
            <a:off x="152400" y="1600200"/>
            <a:ext cx="1600200" cy="762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b="1" smtClean="0">
                <a:latin typeface="Arial Black" pitchFamily="34" charset="0"/>
              </a:rPr>
              <a:t>STANDAR</a:t>
            </a:r>
            <a:r>
              <a:rPr lang="en-US" sz="1400" b="1" baseline="0" smtClean="0">
                <a:latin typeface="Arial Black" pitchFamily="34" charset="0"/>
              </a:rPr>
              <a:t> KOMPETENSI</a:t>
            </a:r>
            <a:endParaRPr lang="en-US" sz="1400" b="1">
              <a:latin typeface="Arial Black" pitchFamily="34" charset="0"/>
            </a:endParaRPr>
          </a:p>
        </p:txBody>
      </p:sp>
      <p:sp>
        <p:nvSpPr>
          <p:cNvPr id="18" name="Rounded Rectangle 17">
            <a:hlinkClick r:id="rId15" action="ppaction://hlinksldjump"/>
          </p:cNvPr>
          <p:cNvSpPr/>
          <p:nvPr/>
        </p:nvSpPr>
        <p:spPr>
          <a:xfrm>
            <a:off x="152400" y="2514600"/>
            <a:ext cx="1447800" cy="762000"/>
          </a:xfrm>
          <a:prstGeom prst="roundRect">
            <a:avLst/>
          </a:prstGeom>
          <a:solidFill>
            <a:srgbClr val="0070C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b="1" smtClean="0">
                <a:latin typeface="Arial Black" pitchFamily="34" charset="0"/>
              </a:rPr>
              <a:t>PETA KONSEP</a:t>
            </a:r>
            <a:endParaRPr lang="en-US" sz="1400" b="1">
              <a:latin typeface="Arial Black" pitchFamily="34" charset="0"/>
            </a:endParaRPr>
          </a:p>
        </p:txBody>
      </p:sp>
      <p:sp>
        <p:nvSpPr>
          <p:cNvPr id="19" name="Rounded Rectangle 18">
            <a:hlinkClick r:id="rId16" action="ppaction://hlinkfile"/>
          </p:cNvPr>
          <p:cNvSpPr/>
          <p:nvPr/>
        </p:nvSpPr>
        <p:spPr>
          <a:xfrm>
            <a:off x="152400" y="3429000"/>
            <a:ext cx="1447800" cy="838200"/>
          </a:xfrm>
          <a:prstGeom prst="roundRect">
            <a:avLst/>
          </a:prstGeom>
          <a:solidFill>
            <a:srgbClr val="FF000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b="1" smtClean="0">
                <a:latin typeface="Arial Black" pitchFamily="34" charset="0"/>
              </a:rPr>
              <a:t>MATERI</a:t>
            </a:r>
            <a:endParaRPr lang="en-US" sz="1400" b="1">
              <a:latin typeface="Arial Black" pitchFamily="34" charset="0"/>
            </a:endParaRPr>
          </a:p>
        </p:txBody>
      </p:sp>
      <p:sp>
        <p:nvSpPr>
          <p:cNvPr id="20" name="Rounded Rectangle 19">
            <a:hlinkClick r:id="rId17" action="ppaction://hlinksldjump"/>
          </p:cNvPr>
          <p:cNvSpPr/>
          <p:nvPr/>
        </p:nvSpPr>
        <p:spPr>
          <a:xfrm>
            <a:off x="152400" y="4419600"/>
            <a:ext cx="1447800" cy="762000"/>
          </a:xfrm>
          <a:prstGeom prst="roundRect">
            <a:avLst/>
          </a:prstGeom>
          <a:solidFill>
            <a:schemeClr val="bg2">
              <a:lumMod val="1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b="1" smtClean="0">
                <a:latin typeface="Arial Black" pitchFamily="34" charset="0"/>
              </a:rPr>
              <a:t>EVALUASI</a:t>
            </a:r>
            <a:endParaRPr lang="en-US" sz="1400" b="1">
              <a:latin typeface="Arial Black" pitchFamily="34" charset="0"/>
            </a:endParaRPr>
          </a:p>
        </p:txBody>
      </p:sp>
      <p:sp>
        <p:nvSpPr>
          <p:cNvPr id="21" name="Rounded Rectangle 20">
            <a:hlinkHover r:id="rId18" action="ppaction://hlinksldjump"/>
          </p:cNvPr>
          <p:cNvSpPr/>
          <p:nvPr/>
        </p:nvSpPr>
        <p:spPr>
          <a:xfrm>
            <a:off x="152400" y="5486400"/>
            <a:ext cx="1447800" cy="762000"/>
          </a:xfrm>
          <a:prstGeom prst="roundRect">
            <a:avLst/>
          </a:prstGeom>
          <a:solidFill>
            <a:srgbClr val="00B0F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b="1" smtClean="0">
                <a:latin typeface="Arial Black" pitchFamily="34" charset="0"/>
              </a:rPr>
              <a:t>BUKU REFERENSI</a:t>
            </a:r>
            <a:endParaRPr lang="en-US" sz="1400" b="1">
              <a:latin typeface="Arial Black" pitchFamily="34" charset="0"/>
            </a:endParaRPr>
          </a:p>
        </p:txBody>
      </p:sp>
      <p:sp>
        <p:nvSpPr>
          <p:cNvPr id="22" name="Freeform 21"/>
          <p:cNvSpPr/>
          <p:nvPr/>
        </p:nvSpPr>
        <p:spPr>
          <a:xfrm>
            <a:off x="-13447" y="658906"/>
            <a:ext cx="9130553" cy="6199094"/>
          </a:xfrm>
          <a:custGeom>
            <a:avLst/>
            <a:gdLst>
              <a:gd name="connsiteX0" fmla="*/ 0 w 9130553"/>
              <a:gd name="connsiteY0" fmla="*/ 5701553 h 6199094"/>
              <a:gd name="connsiteX1" fmla="*/ 8471647 w 9130553"/>
              <a:gd name="connsiteY1" fmla="*/ 5688106 h 6199094"/>
              <a:gd name="connsiteX2" fmla="*/ 8673353 w 9130553"/>
              <a:gd name="connsiteY2" fmla="*/ 5257800 h 6199094"/>
              <a:gd name="connsiteX3" fmla="*/ 8673353 w 9130553"/>
              <a:gd name="connsiteY3" fmla="*/ 0 h 6199094"/>
              <a:gd name="connsiteX4" fmla="*/ 9130553 w 9130553"/>
              <a:gd name="connsiteY4" fmla="*/ 13447 h 6199094"/>
              <a:gd name="connsiteX5" fmla="*/ 9130553 w 9130553"/>
              <a:gd name="connsiteY5" fmla="*/ 6199094 h 6199094"/>
              <a:gd name="connsiteX6" fmla="*/ 13447 w 9130553"/>
              <a:gd name="connsiteY6" fmla="*/ 6158753 h 6199094"/>
              <a:gd name="connsiteX7" fmla="*/ 0 w 9130553"/>
              <a:gd name="connsiteY7" fmla="*/ 5701553 h 619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30553" h="6199094">
                <a:moveTo>
                  <a:pt x="0" y="5701553"/>
                </a:moveTo>
                <a:lnTo>
                  <a:pt x="8471647" y="5688106"/>
                </a:lnTo>
                <a:lnTo>
                  <a:pt x="8673353" y="5257800"/>
                </a:lnTo>
                <a:lnTo>
                  <a:pt x="8673353" y="0"/>
                </a:lnTo>
                <a:lnTo>
                  <a:pt x="9130553" y="13447"/>
                </a:lnTo>
                <a:lnTo>
                  <a:pt x="9130553" y="6199094"/>
                </a:lnTo>
                <a:lnTo>
                  <a:pt x="13447" y="6158753"/>
                </a:lnTo>
                <a:lnTo>
                  <a:pt x="0" y="5701553"/>
                </a:lnTo>
                <a:close/>
              </a:path>
            </a:pathLst>
          </a:custGeom>
          <a:solidFill>
            <a:srgbClr val="FFC000"/>
          </a:solidFill>
          <a:ln>
            <a:solidFill>
              <a:schemeClr val="accent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3"/>
          <p:cNvGrpSpPr/>
          <p:nvPr/>
        </p:nvGrpSpPr>
        <p:grpSpPr>
          <a:xfrm>
            <a:off x="0" y="0"/>
            <a:ext cx="9144000" cy="569259"/>
            <a:chOff x="0" y="0"/>
            <a:chExt cx="9144000" cy="569259"/>
          </a:xfrm>
        </p:grpSpPr>
        <p:sp>
          <p:nvSpPr>
            <p:cNvPr id="8" name="Freeform 7"/>
            <p:cNvSpPr/>
            <p:nvPr userDrawn="1"/>
          </p:nvSpPr>
          <p:spPr>
            <a:xfrm>
              <a:off x="0" y="0"/>
              <a:ext cx="7221070" cy="551330"/>
            </a:xfrm>
            <a:custGeom>
              <a:avLst/>
              <a:gdLst>
                <a:gd name="connsiteX0" fmla="*/ 0 w 7221070"/>
                <a:gd name="connsiteY0" fmla="*/ 0 h 551330"/>
                <a:gd name="connsiteX1" fmla="*/ 7221070 w 7221070"/>
                <a:gd name="connsiteY1" fmla="*/ 13447 h 551330"/>
                <a:gd name="connsiteX2" fmla="*/ 6965576 w 7221070"/>
                <a:gd name="connsiteY2" fmla="*/ 551330 h 551330"/>
                <a:gd name="connsiteX3" fmla="*/ 13447 w 7221070"/>
                <a:gd name="connsiteY3" fmla="*/ 537882 h 551330"/>
                <a:gd name="connsiteX4" fmla="*/ 0 w 7221070"/>
                <a:gd name="connsiteY4" fmla="*/ 0 h 551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1070" h="551330">
                  <a:moveTo>
                    <a:pt x="0" y="0"/>
                  </a:moveTo>
                  <a:lnTo>
                    <a:pt x="7221070" y="13447"/>
                  </a:lnTo>
                  <a:lnTo>
                    <a:pt x="6965576" y="551330"/>
                  </a:lnTo>
                  <a:lnTo>
                    <a:pt x="13447" y="537882"/>
                  </a:lnTo>
                  <a:lnTo>
                    <a:pt x="0" y="0"/>
                  </a:lnTo>
                  <a:close/>
                </a:path>
              </a:pathLst>
            </a:cu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9" name="Freeform 8"/>
            <p:cNvSpPr/>
            <p:nvPr userDrawn="1"/>
          </p:nvSpPr>
          <p:spPr>
            <a:xfrm>
              <a:off x="7005918" y="0"/>
              <a:ext cx="2124635" cy="569259"/>
            </a:xfrm>
            <a:custGeom>
              <a:avLst/>
              <a:gdLst>
                <a:gd name="connsiteX0" fmla="*/ 255494 w 2124635"/>
                <a:gd name="connsiteY0" fmla="*/ 0 h 578224"/>
                <a:gd name="connsiteX1" fmla="*/ 2124635 w 2124635"/>
                <a:gd name="connsiteY1" fmla="*/ 0 h 578224"/>
                <a:gd name="connsiteX2" fmla="*/ 2124635 w 2124635"/>
                <a:gd name="connsiteY2" fmla="*/ 578224 h 578224"/>
                <a:gd name="connsiteX3" fmla="*/ 0 w 2124635"/>
                <a:gd name="connsiteY3" fmla="*/ 578224 h 578224"/>
                <a:gd name="connsiteX4" fmla="*/ 255494 w 2124635"/>
                <a:gd name="connsiteY4" fmla="*/ 0 h 578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635" h="578224">
                  <a:moveTo>
                    <a:pt x="255494" y="0"/>
                  </a:moveTo>
                  <a:lnTo>
                    <a:pt x="2124635" y="0"/>
                  </a:lnTo>
                  <a:lnTo>
                    <a:pt x="2124635" y="578224"/>
                  </a:lnTo>
                  <a:lnTo>
                    <a:pt x="0" y="578224"/>
                  </a:lnTo>
                  <a:lnTo>
                    <a:pt x="255494" y="0"/>
                  </a:lnTo>
                  <a:close/>
                </a:path>
              </a:pathLst>
            </a:cu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3" name="TextBox 22">
              <a:hlinkClick r:id="rId19" action="ppaction://hlinkpres?slideindex=1&amp;slidetitle=BIODATA PENYUSUN"/>
            </p:cNvPr>
            <p:cNvSpPr txBox="1"/>
            <p:nvPr userDrawn="1"/>
          </p:nvSpPr>
          <p:spPr>
            <a:xfrm>
              <a:off x="7162800" y="152400"/>
              <a:ext cx="1981200" cy="246221"/>
            </a:xfrm>
            <a:prstGeom prst="rect">
              <a:avLst/>
            </a:prstGeom>
            <a:noFill/>
          </p:spPr>
          <p:txBody>
            <a:bodyPr wrap="square" rtlCol="0">
              <a:spAutoFit/>
            </a:bodyPr>
            <a:lstStyle/>
            <a:p>
              <a:r>
                <a:rPr lang="en-US" sz="1000"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I Wayan Surata, S.Kom.,SE.</a:t>
              </a:r>
              <a:endParaRPr lang="en-US" sz="1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pSp>
      <p:pic>
        <p:nvPicPr>
          <p:cNvPr id="24" name="Picture 21" descr="tombol_begin">
            <a:hlinkClick r:id="" action="ppaction://hlinkshowjump?jump=previousslide" highlightClick="1">
              <a:snd r:embed="rId20" name="click.wav"/>
            </a:hlinkClick>
            <a:hlinkHover r:id="" action="ppaction://noaction" highlightClick="1"/>
          </p:cNvPr>
          <p:cNvPicPr>
            <a:picLocks noChangeAspect="1" noChangeArrowheads="1"/>
          </p:cNvPicPr>
          <p:nvPr userDrawn="1"/>
        </p:nvPicPr>
        <p:blipFill>
          <a:blip r:embed="rId21" cstate="email"/>
          <a:srcRect/>
          <a:stretch>
            <a:fillRect/>
          </a:stretch>
        </p:blipFill>
        <p:spPr bwMode="auto">
          <a:xfrm>
            <a:off x="4271675" y="6378922"/>
            <a:ext cx="385772" cy="385772"/>
          </a:xfrm>
          <a:prstGeom prst="rect">
            <a:avLst/>
          </a:prstGeom>
          <a:noFill/>
          <a:ln w="9525">
            <a:noFill/>
            <a:miter lim="800000"/>
            <a:headEnd/>
            <a:tailEnd/>
          </a:ln>
        </p:spPr>
      </p:pic>
      <p:pic>
        <p:nvPicPr>
          <p:cNvPr id="25" name="Picture 22" descr="tombol_end">
            <a:hlinkClick r:id="" action="ppaction://hlinkshowjump?jump=nextslide" highlightClick="1">
              <a:snd r:embed="rId20" name="click.wav"/>
            </a:hlinkClick>
            <a:hlinkHover r:id="" action="ppaction://noaction" highlightClick="1">
              <a:snd r:embed="rId22" name="Speech On.wav"/>
            </a:hlinkHover>
          </p:cNvPr>
          <p:cNvPicPr>
            <a:picLocks noChangeAspect="1" noChangeArrowheads="1"/>
          </p:cNvPicPr>
          <p:nvPr userDrawn="1"/>
        </p:nvPicPr>
        <p:blipFill>
          <a:blip r:embed="rId23" cstate="email"/>
          <a:srcRect/>
          <a:stretch>
            <a:fillRect/>
          </a:stretch>
        </p:blipFill>
        <p:spPr bwMode="auto">
          <a:xfrm>
            <a:off x="4914617" y="6378922"/>
            <a:ext cx="385772" cy="385772"/>
          </a:xfrm>
          <a:prstGeom prst="rect">
            <a:avLst/>
          </a:prstGeom>
          <a:noFill/>
          <a:ln w="9525">
            <a:noFill/>
            <a:miter lim="800000"/>
            <a:headEnd/>
            <a:tailEnd/>
          </a:ln>
        </p:spPr>
      </p:pic>
      <p:pic>
        <p:nvPicPr>
          <p:cNvPr id="26" name="Picture 26" descr="tombol_stop">
            <a:hlinkClick r:id="rId14" action="ppaction://hlinksldjump" highlightClick="1">
              <a:snd r:embed="rId20" name="click.wav"/>
            </a:hlinkClick>
            <a:hlinkHover r:id="" action="ppaction://noaction" highlightClick="1"/>
          </p:cNvPr>
          <p:cNvPicPr>
            <a:picLocks noChangeAspect="1" noChangeArrowheads="1"/>
          </p:cNvPicPr>
          <p:nvPr userDrawn="1"/>
        </p:nvPicPr>
        <p:blipFill>
          <a:blip r:embed="rId24" cstate="email"/>
          <a:srcRect/>
          <a:stretch>
            <a:fillRect/>
          </a:stretch>
        </p:blipFill>
        <p:spPr bwMode="auto">
          <a:xfrm>
            <a:off x="4628864" y="6420136"/>
            <a:ext cx="273123" cy="27312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slide" Target="slide3.xml"/><Relationship Id="rId5" Type="http://schemas.openxmlformats.org/officeDocument/2006/relationships/image" Target="../media/image8.jpe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12.xml"/><Relationship Id="rId7" Type="http://schemas.openxmlformats.org/officeDocument/2006/relationships/slide" Target="slide1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0.xml"/><Relationship Id="rId10" Type="http://schemas.openxmlformats.org/officeDocument/2006/relationships/hyperlink" Target="file:///D:\DATA\Perangkat%202014-2015\kalender\Kalender-Pendidikan-2014-2015.xls" TargetMode="External"/><Relationship Id="rId4" Type="http://schemas.openxmlformats.org/officeDocument/2006/relationships/slide" Target="slide4.xml"/><Relationship Id="rId9" Type="http://schemas.openxmlformats.org/officeDocument/2006/relationships/hyperlink" Target="file:///D:\DATA\Perangkat%202014-2015\absen\JADWAL%20MENGAJARs1%20TIK%202014S1.xl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2667000"/>
            <a:ext cx="6629400" cy="780355"/>
          </a:xfrm>
        </p:spPr>
        <p:txBody>
          <a:bodyPr/>
          <a:lstStyle/>
          <a:p>
            <a:r>
              <a:rPr lang="en-US" sz="2400" b="1" cap="all" smtClean="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latin typeface="Arial" pitchFamily="34" charset="0"/>
                <a:cs typeface="Arial" pitchFamily="34" charset="0"/>
              </a:rPr>
              <a:t>pendidikan Prakarya dan kewirausahaan</a:t>
            </a:r>
            <a:endParaRPr lang="en-US" sz="4000" b="1" cap="all">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latin typeface="Arial" pitchFamily="34" charset="0"/>
              <a:cs typeface="Arial" pitchFamily="34" charset="0"/>
            </a:endParaRPr>
          </a:p>
        </p:txBody>
      </p:sp>
      <p:sp>
        <p:nvSpPr>
          <p:cNvPr id="3" name="Subtitle 2"/>
          <p:cNvSpPr>
            <a:spLocks noGrp="1"/>
          </p:cNvSpPr>
          <p:nvPr>
            <p:ph type="subTitle" idx="4294967295"/>
          </p:nvPr>
        </p:nvSpPr>
        <p:spPr>
          <a:xfrm>
            <a:off x="2168236" y="4375727"/>
            <a:ext cx="5715000" cy="6858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en-US" b="1" spc="50" smtClean="0">
                <a:ln w="11430"/>
                <a:solidFill>
                  <a:srgbClr val="00B050"/>
                </a:solidFill>
                <a:effectLst>
                  <a:outerShdw blurRad="76200" dist="50800" dir="5400000" algn="tl" rotWithShape="0">
                    <a:srgbClr val="000000">
                      <a:alpha val="65000"/>
                    </a:srgbClr>
                  </a:outerShdw>
                </a:effectLst>
              </a:rPr>
              <a:t>KELAS XI</a:t>
            </a:r>
            <a:r>
              <a:rPr lang="id-ID" b="1" spc="50" smtClean="0">
                <a:ln w="11430"/>
                <a:solidFill>
                  <a:srgbClr val="00B050"/>
                </a:solidFill>
                <a:effectLst>
                  <a:outerShdw blurRad="76200" dist="50800" dir="5400000" algn="tl" rotWithShape="0">
                    <a:srgbClr val="000000">
                      <a:alpha val="65000"/>
                    </a:srgbClr>
                  </a:outerShdw>
                </a:effectLst>
              </a:rPr>
              <a:t>I</a:t>
            </a:r>
            <a:r>
              <a:rPr lang="en-US" b="1" spc="50" smtClean="0">
                <a:ln w="11430"/>
                <a:solidFill>
                  <a:srgbClr val="00B050"/>
                </a:solidFill>
                <a:effectLst>
                  <a:outerShdw blurRad="76200" dist="50800" dir="5400000" algn="tl" rotWithShape="0">
                    <a:srgbClr val="000000">
                      <a:alpha val="65000"/>
                    </a:srgbClr>
                  </a:outerShdw>
                </a:effectLst>
              </a:rPr>
              <a:t> SEMESTER 1</a:t>
            </a:r>
          </a:p>
        </p:txBody>
      </p:sp>
      <p:sp>
        <p:nvSpPr>
          <p:cNvPr id="8" name="TextBox 7"/>
          <p:cNvSpPr txBox="1"/>
          <p:nvPr/>
        </p:nvSpPr>
        <p:spPr>
          <a:xfrm>
            <a:off x="2438400" y="762000"/>
            <a:ext cx="4953000" cy="1384995"/>
          </a:xfrm>
          <a:prstGeom prst="rect">
            <a:avLst/>
          </a:prstGeom>
          <a:noFill/>
        </p:spPr>
        <p:txBody>
          <a:bodyPr wrap="square" rtlCol="0">
            <a:spAutoFit/>
          </a:bodyPr>
          <a:lstStyle/>
          <a:p>
            <a:pPr algn="ctr"/>
            <a:r>
              <a:rPr lang="en-US" sz="2800" b="1" smtClean="0">
                <a:solidFill>
                  <a:srgbClr val="0070C0"/>
                </a:solidFill>
                <a:latin typeface="Arial" pitchFamily="34" charset="0"/>
                <a:cs typeface="Arial" pitchFamily="34" charset="0"/>
              </a:rPr>
              <a:t>Kementerian Agama RI</a:t>
            </a:r>
            <a:endParaRPr lang="en-US" sz="2800" b="1" smtClean="0">
              <a:solidFill>
                <a:srgbClr val="0070C0"/>
              </a:solidFill>
              <a:latin typeface="Arial" pitchFamily="34" charset="0"/>
              <a:cs typeface="Arial" pitchFamily="34" charset="0"/>
            </a:endParaRPr>
          </a:p>
          <a:p>
            <a:pPr algn="ctr"/>
            <a:r>
              <a:rPr lang="en-US" sz="2400" b="1" smtClean="0">
                <a:solidFill>
                  <a:srgbClr val="00B050"/>
                </a:solidFill>
                <a:latin typeface="Arial" pitchFamily="34" charset="0"/>
                <a:cs typeface="Arial" pitchFamily="34" charset="0"/>
              </a:rPr>
              <a:t>UWP Wira Dharma Palu</a:t>
            </a:r>
            <a:endParaRPr lang="en-US" sz="2400" b="1" smtClean="0">
              <a:solidFill>
                <a:srgbClr val="00B050"/>
              </a:solidFill>
              <a:latin typeface="Arial" pitchFamily="34" charset="0"/>
              <a:cs typeface="Arial" pitchFamily="34" charset="0"/>
            </a:endParaRPr>
          </a:p>
          <a:p>
            <a:pPr algn="ctr"/>
            <a:r>
              <a:rPr lang="en-US" sz="1600" b="1" smtClean="0">
                <a:solidFill>
                  <a:srgbClr val="FF0000"/>
                </a:solidFill>
                <a:latin typeface="Arial" pitchFamily="34" charset="0"/>
                <a:cs typeface="Arial" pitchFamily="34" charset="0"/>
              </a:rPr>
              <a:t>Jl. </a:t>
            </a:r>
            <a:r>
              <a:rPr lang="en-US" sz="1600" b="1" smtClean="0">
                <a:solidFill>
                  <a:srgbClr val="FF0000"/>
                </a:solidFill>
                <a:latin typeface="Arial" pitchFamily="34" charset="0"/>
                <a:cs typeface="Arial" pitchFamily="34" charset="0"/>
              </a:rPr>
              <a:t>Jabal Nur No.01 Palu</a:t>
            </a:r>
            <a:endParaRPr lang="en-US" sz="1600" b="1" smtClean="0">
              <a:solidFill>
                <a:srgbClr val="FF0000"/>
              </a:solidFill>
              <a:latin typeface="Arial" pitchFamily="34" charset="0"/>
              <a:cs typeface="Arial" pitchFamily="34" charset="0"/>
            </a:endParaRPr>
          </a:p>
          <a:p>
            <a:pPr algn="ctr"/>
            <a:r>
              <a:rPr lang="en-US" sz="1600" b="1" smtClean="0">
                <a:solidFill>
                  <a:srgbClr val="FF0000"/>
                </a:solidFill>
                <a:latin typeface="Arial" pitchFamily="34" charset="0"/>
                <a:cs typeface="Arial" pitchFamily="34" charset="0"/>
              </a:rPr>
              <a:t>Webpage : http://</a:t>
            </a:r>
            <a:r>
              <a:rPr lang="en-US" sz="1600" b="1" smtClean="0">
                <a:solidFill>
                  <a:srgbClr val="FF0000"/>
                </a:solidFill>
                <a:latin typeface="Arial" pitchFamily="34" charset="0"/>
                <a:cs typeface="Arial" pitchFamily="34" charset="0"/>
              </a:rPr>
              <a:t>www.wiradhama.sch.id</a:t>
            </a:r>
            <a:endParaRPr lang="en-US" sz="1600" b="1">
              <a:solidFill>
                <a:srgbClr val="FF0000"/>
              </a:solidFill>
              <a:latin typeface="Arial" pitchFamily="34" charset="0"/>
              <a:cs typeface="Arial" pitchFamily="34" charset="0"/>
            </a:endParaRPr>
          </a:p>
        </p:txBody>
      </p:sp>
      <p:sp>
        <p:nvSpPr>
          <p:cNvPr id="9" name="Freeform 8"/>
          <p:cNvSpPr/>
          <p:nvPr/>
        </p:nvSpPr>
        <p:spPr>
          <a:xfrm>
            <a:off x="1828800" y="2362200"/>
            <a:ext cx="6341806" cy="0"/>
          </a:xfrm>
          <a:custGeom>
            <a:avLst/>
            <a:gdLst>
              <a:gd name="connsiteX0" fmla="*/ 0 w 6341806"/>
              <a:gd name="connsiteY0" fmla="*/ 0 h 0"/>
              <a:gd name="connsiteX1" fmla="*/ 6341806 w 6341806"/>
              <a:gd name="connsiteY1" fmla="*/ 0 h 0"/>
            </a:gdLst>
            <a:ahLst/>
            <a:cxnLst>
              <a:cxn ang="0">
                <a:pos x="connsiteX0" y="connsiteY0"/>
              </a:cxn>
              <a:cxn ang="0">
                <a:pos x="connsiteX1" y="connsiteY1"/>
              </a:cxn>
            </a:cxnLst>
            <a:rect l="l" t="t" r="r" b="b"/>
            <a:pathLst>
              <a:path w="6341806">
                <a:moveTo>
                  <a:pt x="0" y="0"/>
                </a:moveTo>
                <a:lnTo>
                  <a:pt x="6341806" y="0"/>
                </a:lnTo>
              </a:path>
            </a:pathLst>
          </a:custGeom>
          <a:ln w="53975" cmpd="thickThi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ounded Rectangle 9"/>
          <p:cNvSpPr/>
          <p:nvPr/>
        </p:nvSpPr>
        <p:spPr>
          <a:xfrm>
            <a:off x="3962400" y="5715000"/>
            <a:ext cx="20574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FF0000"/>
                </a:solidFill>
                <a:latin typeface="Arial" pitchFamily="34" charset="0"/>
                <a:cs typeface="Arial" pitchFamily="34" charset="0"/>
              </a:rPr>
              <a:t>TA. </a:t>
            </a:r>
            <a:r>
              <a:rPr lang="en-US" sz="2000" b="1" smtClean="0">
                <a:solidFill>
                  <a:srgbClr val="FF0000"/>
                </a:solidFill>
                <a:latin typeface="Arial" pitchFamily="34" charset="0"/>
                <a:cs typeface="Arial" pitchFamily="34" charset="0"/>
              </a:rPr>
              <a:t>2022-2023</a:t>
            </a:r>
            <a:endParaRPr lang="en-US" sz="2000" b="1">
              <a:solidFill>
                <a:srgbClr val="FF0000"/>
              </a:solidFill>
              <a:latin typeface="Arial" pitchFamily="34" charset="0"/>
              <a:cs typeface="Arial" pitchFamily="34" charset="0"/>
            </a:endParaRPr>
          </a:p>
        </p:txBody>
      </p:sp>
      <p:pic>
        <p:nvPicPr>
          <p:cNvPr id="11" name="Picture 22" descr="j0293236">
            <a:hlinkClick r:id="" action="ppaction://hlinkshowjump?jump=endshow"/>
          </p:cNvPr>
          <p:cNvPicPr>
            <a:picLocks noChangeAspect="1" noChangeArrowheads="1"/>
          </p:cNvPicPr>
          <p:nvPr/>
        </p:nvPicPr>
        <p:blipFill>
          <a:blip r:embed="rId2"/>
          <a:srcRect/>
          <a:stretch>
            <a:fillRect/>
          </a:stretch>
        </p:blipFill>
        <p:spPr bwMode="auto">
          <a:xfrm>
            <a:off x="8686800" y="685800"/>
            <a:ext cx="457200" cy="336550"/>
          </a:xfrm>
          <a:prstGeom prst="rect">
            <a:avLst/>
          </a:prstGeom>
          <a:noFill/>
          <a:ln w="9525">
            <a:noFill/>
            <a:miter lim="800000"/>
            <a:headEnd/>
            <a:tailEnd/>
          </a:ln>
        </p:spPr>
      </p:pic>
      <p:sp>
        <p:nvSpPr>
          <p:cNvPr id="14" name="Rounded Rectangle 13"/>
          <p:cNvSpPr/>
          <p:nvPr/>
        </p:nvSpPr>
        <p:spPr>
          <a:xfrm>
            <a:off x="1600200" y="5105400"/>
            <a:ext cx="7086600" cy="5334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7" name="Oval 16"/>
          <p:cNvSpPr/>
          <p:nvPr/>
        </p:nvSpPr>
        <p:spPr>
          <a:xfrm>
            <a:off x="1600200" y="51054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p:cNvSpPr txBox="1">
            <a:spLocks/>
          </p:cNvSpPr>
          <p:nvPr/>
        </p:nvSpPr>
        <p:spPr>
          <a:xfrm>
            <a:off x="1600200" y="5105400"/>
            <a:ext cx="7010400" cy="457200"/>
          </a:xfrm>
          <a:prstGeom prst="rect">
            <a:avLst/>
          </a:prstGeom>
          <a:noFill/>
          <a:ln>
            <a:noFill/>
          </a:ln>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2400" i="0" u="none" strike="noStrike" kern="1200" normalizeH="0" baseline="0" noProof="0" smtClean="0">
                <a:solidFill>
                  <a:sysClr val="windowText" lastClr="000000"/>
                </a:solidFill>
                <a:uLnTx/>
                <a:uFillTx/>
                <a:latin typeface="Arial Black" pitchFamily="34" charset="0"/>
              </a:rPr>
              <a:t>PERANGKAT LUNAK PEMBUAT GRAFIS</a:t>
            </a:r>
            <a:endParaRPr kumimoji="0" lang="en-US" sz="2400" i="0" u="none" strike="noStrike" kern="1200" normalizeH="0" baseline="0" noProof="0" smtClean="0">
              <a:solidFill>
                <a:sysClr val="windowText" lastClr="000000"/>
              </a:solidFill>
              <a:uLnTx/>
              <a:uFillTx/>
              <a:latin typeface="Arial Black" pitchFamily="34" charset="0"/>
            </a:endParaRPr>
          </a:p>
        </p:txBody>
      </p:sp>
      <p:sp>
        <p:nvSpPr>
          <p:cNvPr id="18" name="TextBox 17"/>
          <p:cNvSpPr txBox="1"/>
          <p:nvPr/>
        </p:nvSpPr>
        <p:spPr>
          <a:xfrm>
            <a:off x="0" y="6248400"/>
            <a:ext cx="9144000" cy="400110"/>
          </a:xfrm>
          <a:prstGeom prst="rect">
            <a:avLst/>
          </a:prstGeom>
          <a:noFill/>
        </p:spPr>
        <p:txBody>
          <a:bodyPr wrap="square" rtlCol="0">
            <a:spAutoFit/>
          </a:bodyPr>
          <a:lstStyle/>
          <a:p>
            <a:r>
              <a:rPr lang="id-ID" sz="2000" smtClean="0">
                <a:ln>
                  <a:solidFill>
                    <a:srgbClr val="FFFF00"/>
                  </a:solidFill>
                </a:ln>
                <a:solidFill>
                  <a:srgbClr val="00B050"/>
                </a:solidFill>
                <a:latin typeface="Arial Black" pitchFamily="34" charset="0"/>
              </a:rPr>
              <a:t>Selamat Datang di </a:t>
            </a:r>
            <a:r>
              <a:rPr lang="en-US" sz="2000" smtClean="0">
                <a:ln>
                  <a:solidFill>
                    <a:srgbClr val="FFFF00"/>
                  </a:solidFill>
                </a:ln>
                <a:solidFill>
                  <a:srgbClr val="00B050"/>
                </a:solidFill>
                <a:latin typeface="Arial Black" pitchFamily="34" charset="0"/>
              </a:rPr>
              <a:t>Utama Widya Pasraman Wira Dharma Palu</a:t>
            </a:r>
            <a:endParaRPr lang="en-US" sz="2000">
              <a:ln>
                <a:solidFill>
                  <a:srgbClr val="FFFF00"/>
                </a:solidFill>
              </a:ln>
              <a:solidFill>
                <a:srgbClr val="00B050"/>
              </a:solidFill>
              <a:latin typeface="Arial Black" pitchFamily="34" charset="0"/>
            </a:endParaRPr>
          </a:p>
        </p:txBody>
      </p:sp>
      <p:sp>
        <p:nvSpPr>
          <p:cNvPr id="19" name="TextBox 18"/>
          <p:cNvSpPr txBox="1"/>
          <p:nvPr/>
        </p:nvSpPr>
        <p:spPr>
          <a:xfrm>
            <a:off x="0" y="6230045"/>
            <a:ext cx="9144000" cy="400110"/>
          </a:xfrm>
          <a:prstGeom prst="rect">
            <a:avLst/>
          </a:prstGeom>
          <a:noFill/>
        </p:spPr>
        <p:txBody>
          <a:bodyPr wrap="square" rtlCol="0">
            <a:spAutoFit/>
          </a:bodyPr>
          <a:lstStyle/>
          <a:p>
            <a:r>
              <a:rPr lang="id-ID" sz="2000" smtClean="0">
                <a:ln>
                  <a:solidFill>
                    <a:srgbClr val="FFFF00"/>
                  </a:solidFill>
                </a:ln>
                <a:solidFill>
                  <a:srgbClr val="00B050"/>
                </a:solidFill>
                <a:latin typeface="Arial Black" pitchFamily="34" charset="0"/>
              </a:rPr>
              <a:t>Selamat Datang di </a:t>
            </a:r>
            <a:r>
              <a:rPr lang="en-US" sz="2000" smtClean="0">
                <a:ln>
                  <a:solidFill>
                    <a:srgbClr val="FFFF00"/>
                  </a:solidFill>
                </a:ln>
                <a:solidFill>
                  <a:srgbClr val="00B050"/>
                </a:solidFill>
                <a:latin typeface="Arial Black" pitchFamily="34" charset="0"/>
              </a:rPr>
              <a:t>Utama Widya Pasraman Wira Dharma Palu</a:t>
            </a:r>
            <a:endParaRPr lang="en-US" sz="2000">
              <a:ln>
                <a:solidFill>
                  <a:srgbClr val="FFFF00"/>
                </a:solidFill>
              </a:ln>
              <a:solidFill>
                <a:srgbClr val="00B050"/>
              </a:solidFill>
              <a:latin typeface="Arial Black" pitchFamily="34" charset="0"/>
            </a:endParaRPr>
          </a:p>
        </p:txBody>
      </p:sp>
      <p:sp>
        <p:nvSpPr>
          <p:cNvPr id="2" name="Rectangle 1"/>
          <p:cNvSpPr/>
          <p:nvPr/>
        </p:nvSpPr>
        <p:spPr>
          <a:xfrm>
            <a:off x="2819400" y="3583490"/>
            <a:ext cx="4267200" cy="646331"/>
          </a:xfrm>
          <a:prstGeom prst="rect">
            <a:avLst/>
          </a:prstGeom>
        </p:spPr>
        <p:txBody>
          <a:bodyPr wrap="square">
            <a:spAutoFit/>
          </a:bodyPr>
          <a:lstStyle/>
          <a:p>
            <a:pPr algn="ctr"/>
            <a:r>
              <a:rPr lang="en-US" sz="3600" b="1" cap="all">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Arial Black" panose="020B0A04020102020204" pitchFamily="34" charset="0"/>
                <a:cs typeface="Arial" pitchFamily="34" charset="0"/>
              </a:rPr>
              <a:t>desain grafis</a:t>
            </a:r>
            <a:endParaRPr lang="id-ID" sz="3600">
              <a:solidFill>
                <a:srgbClr val="7030A0"/>
              </a:solidFill>
              <a:latin typeface="Arial Black" panose="020B0A04020102020204"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utoRev="1" fill="hold" grpId="0" nodeType="withEffect">
                                  <p:stCondLst>
                                    <p:cond delay="0"/>
                                  </p:stCondLst>
                                  <p:childTnLst>
                                    <p:animMotion origin="layout" path="M 3.33333E-6 -3.33333E-6 L 0.72083 -0.00555 " pathEditMode="relative" rAng="0" ptsTypes="AA">
                                      <p:cBhvr>
                                        <p:cTn id="6" dur="3000" fill="hold"/>
                                        <p:tgtEl>
                                          <p:spTgt spid="17"/>
                                        </p:tgtEl>
                                        <p:attrNameLst>
                                          <p:attrName>ppt_x</p:attrName>
                                          <p:attrName>ppt_y</p:attrName>
                                        </p:attrNameLst>
                                      </p:cBhvr>
                                      <p:rCtr x="36000" y="-300"/>
                                    </p:animMotion>
                                  </p:childTnLst>
                                </p:cTn>
                              </p:par>
                              <p:par>
                                <p:cTn id="7" presetID="2" presetClass="entr" presetSubtype="2" repeatCount="indefinite"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anim calcmode="lin" valueType="num">
                                      <p:cBhvr additive="base">
                                        <p:cTn id="9" dur="3000" fill="hold"/>
                                        <p:tgtEl>
                                          <p:spTgt spid="18"/>
                                        </p:tgtEl>
                                        <p:attrNameLst>
                                          <p:attrName>ppt_x</p:attrName>
                                        </p:attrNameLst>
                                      </p:cBhvr>
                                      <p:tavLst>
                                        <p:tav tm="0">
                                          <p:val>
                                            <p:strVal val="1+#ppt_w/2"/>
                                          </p:val>
                                        </p:tav>
                                        <p:tav tm="100000">
                                          <p:val>
                                            <p:strVal val="#ppt_x"/>
                                          </p:val>
                                        </p:tav>
                                      </p:tavLst>
                                    </p:anim>
                                    <p:anim calcmode="lin" valueType="num">
                                      <p:cBhvr additive="base">
                                        <p:cTn id="10" dur="3000" fill="hold"/>
                                        <p:tgtEl>
                                          <p:spTgt spid="18"/>
                                        </p:tgtEl>
                                        <p:attrNameLst>
                                          <p:attrName>ppt_y</p:attrName>
                                        </p:attrNameLst>
                                      </p:cBhvr>
                                      <p:tavLst>
                                        <p:tav tm="0">
                                          <p:val>
                                            <p:strVal val="#ppt_y"/>
                                          </p:val>
                                        </p:tav>
                                        <p:tav tm="100000">
                                          <p:val>
                                            <p:strVal val="#ppt_y"/>
                                          </p:val>
                                        </p:tav>
                                      </p:tavLst>
                                    </p:anim>
                                  </p:childTnLst>
                                </p:cTn>
                              </p:par>
                              <p:par>
                                <p:cTn id="11" presetID="2" presetClass="exit" presetSubtype="8" repeatCount="indefinite" fill="hold" grpId="0" nodeType="withEffect">
                                  <p:stCondLst>
                                    <p:cond delay="0"/>
                                  </p:stCondLst>
                                  <p:childTnLst>
                                    <p:anim calcmode="lin" valueType="num">
                                      <p:cBhvr additive="base">
                                        <p:cTn id="12" dur="3000"/>
                                        <p:tgtEl>
                                          <p:spTgt spid="19"/>
                                        </p:tgtEl>
                                        <p:attrNameLst>
                                          <p:attrName>ppt_x</p:attrName>
                                        </p:attrNameLst>
                                      </p:cBhvr>
                                      <p:tavLst>
                                        <p:tav tm="0">
                                          <p:val>
                                            <p:strVal val="ppt_x"/>
                                          </p:val>
                                        </p:tav>
                                        <p:tav tm="100000">
                                          <p:val>
                                            <p:strVal val="0-ppt_w/2"/>
                                          </p:val>
                                        </p:tav>
                                      </p:tavLst>
                                    </p:anim>
                                    <p:anim calcmode="lin" valueType="num">
                                      <p:cBhvr additive="base">
                                        <p:cTn id="13" dur="3000"/>
                                        <p:tgtEl>
                                          <p:spTgt spid="19"/>
                                        </p:tgtEl>
                                        <p:attrNameLst>
                                          <p:attrName>ppt_y</p:attrName>
                                        </p:attrNameLst>
                                      </p:cBhvr>
                                      <p:tavLst>
                                        <p:tav tm="0">
                                          <p:val>
                                            <p:strVal val="ppt_y"/>
                                          </p:val>
                                        </p:tav>
                                        <p:tav tm="100000">
                                          <p:val>
                                            <p:strVal val="ppt_y"/>
                                          </p:val>
                                        </p:tav>
                                      </p:tavLst>
                                    </p:anim>
                                    <p:set>
                                      <p:cBhvr>
                                        <p:cTn id="14" dur="1" fill="hold">
                                          <p:stCondLst>
                                            <p:cond delay="2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6400800" cy="1143000"/>
          </a:xfrm>
        </p:spPr>
        <p:style>
          <a:lnRef idx="3">
            <a:schemeClr val="lt1"/>
          </a:lnRef>
          <a:fillRef idx="1">
            <a:schemeClr val="accent3"/>
          </a:fillRef>
          <a:effectRef idx="1">
            <a:schemeClr val="accent3"/>
          </a:effectRef>
          <a:fontRef idx="minor">
            <a:schemeClr val="lt1"/>
          </a:fontRef>
        </p:style>
        <p:txBody>
          <a:bodyPr>
            <a:normAutofit/>
          </a:bodyPr>
          <a:lstStyle/>
          <a:p>
            <a:r>
              <a:rPr lang="en-US" sz="3200" smtClean="0">
                <a:latin typeface="Arial Black" pitchFamily="34" charset="0"/>
              </a:rPr>
              <a:t>Program Aplikasi Pengolah Grafis Berbasis Vektor</a:t>
            </a:r>
            <a:endParaRPr lang="en-US" sz="3200">
              <a:latin typeface="Arial Black" pitchFamily="34" charset="0"/>
            </a:endParaRPr>
          </a:p>
        </p:txBody>
      </p:sp>
      <p:sp>
        <p:nvSpPr>
          <p:cNvPr id="5" name="TextBox 4"/>
          <p:cNvSpPr txBox="1"/>
          <p:nvPr/>
        </p:nvSpPr>
        <p:spPr>
          <a:xfrm>
            <a:off x="1828800" y="1905000"/>
            <a:ext cx="6324601" cy="3636347"/>
          </a:xfrm>
          <a:prstGeom prst="foldedCorner">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just"/>
            <a:r>
              <a:rPr lang="en-US" sz="3200" smtClean="0"/>
              <a:t>Yang Termasuk Program Pengolah Grafis Berbasis Vektor adalah Macromedia Freehand, 3DS (Studio) MAX, Swift 3D, Maya 3D, Adobe Illustrator, Punchhome, AutoCAD (Computer Aided Design), CorelDraw</a:t>
            </a:r>
            <a:endParaRPr lang="en-US" sz="3200"/>
          </a:p>
        </p:txBody>
      </p:sp>
      <p:sp>
        <p:nvSpPr>
          <p:cNvPr id="4" name="Up Arrow 3">
            <a:hlinkClick r:id="rId3" action="ppaction://hlinksldjump" highlightClick="1"/>
          </p:cNvPr>
          <p:cNvSpPr/>
          <p:nvPr/>
        </p:nvSpPr>
        <p:spPr>
          <a:xfrm>
            <a:off x="8466160" y="6379192"/>
            <a:ext cx="609600" cy="304800"/>
          </a:xfrm>
          <a:prstGeom prst="upArrow">
            <a:avLst/>
          </a:prstGeom>
          <a:solidFill>
            <a:srgbClr val="FFC000"/>
          </a:solidFill>
          <a:scene3d>
            <a:camera prst="orthographicFront"/>
            <a:lightRig rig="threePt" dir="t"/>
          </a:scene3d>
          <a:sp3d>
            <a:bevelT w="241300" h="184150"/>
            <a:bevelB w="88900" h="635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062" y="0"/>
            <a:ext cx="5556738" cy="1143000"/>
          </a:xfrm>
        </p:spPr>
        <p:txBody>
          <a:bodyPr>
            <a:normAutofit fontScale="90000"/>
          </a:bodyPr>
          <a:lstStyle/>
          <a:p>
            <a:r>
              <a:rPr lang="en-US" sz="3200" smtClean="0">
                <a:latin typeface="Arial Black" pitchFamily="34" charset="0"/>
              </a:rPr>
              <a:t>MACROMEDIA FLASH MX </a:t>
            </a:r>
            <a:r>
              <a:rPr lang="en-US" smtClean="0"/>
              <a:t/>
            </a:r>
            <a:br>
              <a:rPr lang="en-US" smtClean="0"/>
            </a:br>
            <a:endParaRPr lang="en-US"/>
          </a:p>
        </p:txBody>
      </p:sp>
      <p:sp>
        <p:nvSpPr>
          <p:cNvPr id="3" name="Content Placeholder 2"/>
          <p:cNvSpPr>
            <a:spLocks noGrp="1"/>
          </p:cNvSpPr>
          <p:nvPr>
            <p:ph idx="1"/>
          </p:nvPr>
        </p:nvSpPr>
        <p:spPr>
          <a:xfrm>
            <a:off x="1828800" y="838200"/>
            <a:ext cx="6858000" cy="5287963"/>
          </a:xfrm>
        </p:spPr>
        <p:style>
          <a:lnRef idx="3">
            <a:schemeClr val="lt1"/>
          </a:lnRef>
          <a:fillRef idx="1">
            <a:schemeClr val="accent4"/>
          </a:fillRef>
          <a:effectRef idx="1">
            <a:schemeClr val="accent4"/>
          </a:effectRef>
          <a:fontRef idx="minor">
            <a:schemeClr val="lt1"/>
          </a:fontRef>
        </p:style>
        <p:txBody>
          <a:bodyPr>
            <a:normAutofit fontScale="70000" lnSpcReduction="20000"/>
          </a:bodyPr>
          <a:lstStyle/>
          <a:p>
            <a:pPr algn="just"/>
            <a:r>
              <a:rPr lang="en-US" smtClean="0">
                <a:latin typeface="Arial Unicode MS" pitchFamily="34" charset="-128"/>
                <a:ea typeface="Arial Unicode MS" pitchFamily="34" charset="-128"/>
                <a:cs typeface="Arial Unicode MS" pitchFamily="34" charset="-128"/>
              </a:rPr>
              <a:t>Merupakan suatu program Applikasi yang digunakan untuk mengelolah gambar vektor dan animasi. Objek-objek yang dapat diolah untuk membuat animasi selain gambar vector yang dibuat dengan Flash, juga dapat berupa gambar-gambar bitmab, sound, serta Avi yang di-import dari luar Macromedia Flash.</a:t>
            </a:r>
          </a:p>
          <a:p>
            <a:pPr algn="just"/>
            <a:r>
              <a:rPr lang="en-US" smtClean="0">
                <a:latin typeface="Arial Unicode MS" pitchFamily="34" charset="-128"/>
                <a:ea typeface="Arial Unicode MS" pitchFamily="34" charset="-128"/>
                <a:cs typeface="Arial Unicode MS" pitchFamily="34" charset="-128"/>
              </a:rPr>
              <a:t>Kemampuannya dalam mengelolah berbagai jenis objek, kemudahan dalam pembuatan animasi serta kecilnya ukuran file animasi yang dihasilkan membuat para praktisi dibidang Multimedia banyak beralih ke program ini.Beberapa contoh penerapan animasi yang dihasilkan dengan menggunakan Program Macromedia Flash antara lain adalah sebagai berikut : Animasi Web dan barner untuk pembuatan Web site, Panduan belajar secara interaktif dalam CD, Tutorial, Presentasi, dan sebagainya.</a:t>
            </a:r>
            <a:endParaRPr lang="en-US">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6019800" cy="1143000"/>
          </a:xfrm>
        </p:spPr>
        <p:style>
          <a:lnRef idx="3">
            <a:schemeClr val="lt1"/>
          </a:lnRef>
          <a:fillRef idx="1">
            <a:schemeClr val="accent4"/>
          </a:fillRef>
          <a:effectRef idx="1">
            <a:schemeClr val="accent4"/>
          </a:effectRef>
          <a:fontRef idx="minor">
            <a:schemeClr val="lt1"/>
          </a:fontRef>
        </p:style>
        <p:txBody>
          <a:bodyPr>
            <a:noAutofit/>
          </a:bodyPr>
          <a:lstStyle/>
          <a:p>
            <a:r>
              <a:rPr lang="en-US" sz="3600" smtClean="0">
                <a:latin typeface="Bell Gothic Std Black" pitchFamily="34" charset="0"/>
              </a:rPr>
              <a:t>Program Aplikasi Pengolah Grafis Berbasis Bitmap</a:t>
            </a:r>
            <a:endParaRPr lang="en-US" sz="3600">
              <a:latin typeface="Bell Gothic Std Black" pitchFamily="34" charset="0"/>
            </a:endParaRPr>
          </a:p>
        </p:txBody>
      </p:sp>
      <p:sp>
        <p:nvSpPr>
          <p:cNvPr id="3" name="Content Placeholder 2"/>
          <p:cNvSpPr>
            <a:spLocks noGrp="1"/>
          </p:cNvSpPr>
          <p:nvPr>
            <p:ph idx="1"/>
          </p:nvPr>
        </p:nvSpPr>
        <p:spPr>
          <a:xfrm>
            <a:off x="1828800" y="1981200"/>
            <a:ext cx="6324600" cy="3657600"/>
          </a:xfrm>
          <a:prstGeom prst="foldedCorner">
            <a:avLst/>
          </a:prstGeom>
        </p:spPr>
        <p:style>
          <a:lnRef idx="3">
            <a:schemeClr val="lt1"/>
          </a:lnRef>
          <a:fillRef idx="1">
            <a:schemeClr val="accent1"/>
          </a:fillRef>
          <a:effectRef idx="1">
            <a:schemeClr val="accent1"/>
          </a:effectRef>
          <a:fontRef idx="minor">
            <a:schemeClr val="lt1"/>
          </a:fontRef>
        </p:style>
        <p:txBody>
          <a:bodyPr>
            <a:normAutofit fontScale="85000" lnSpcReduction="10000"/>
          </a:bodyPr>
          <a:lstStyle/>
          <a:p>
            <a:pPr marL="0" indent="0" algn="just">
              <a:lnSpc>
                <a:spcPct val="150000"/>
              </a:lnSpc>
              <a:buNone/>
            </a:pPr>
            <a:r>
              <a:rPr lang="en-US" smtClean="0">
                <a:ln>
                  <a:solidFill>
                    <a:schemeClr val="bg1"/>
                  </a:solidFill>
                </a:ln>
                <a:solidFill>
                  <a:schemeClr val="bg1"/>
                </a:solidFill>
              </a:rPr>
              <a:t>Yang termasuk program Pengolah Grafis  berbasis Bitmap adalah Windows Paint, Picasa, CorelPhotopaint, Photo Scape Adobe PhotoShop.</a:t>
            </a:r>
            <a:endParaRPr lang="en-US">
              <a:ln>
                <a:solidFill>
                  <a:schemeClr val="bg1"/>
                </a:solidFill>
              </a:ln>
              <a:solidFill>
                <a:schemeClr val="bg1"/>
              </a:solidFill>
            </a:endParaRPr>
          </a:p>
        </p:txBody>
      </p:sp>
      <p:sp>
        <p:nvSpPr>
          <p:cNvPr id="4" name="Up Arrow 3">
            <a:hlinkClick r:id="rId2" action="ppaction://hlinksldjump" highlightClick="1"/>
          </p:cNvPr>
          <p:cNvSpPr/>
          <p:nvPr/>
        </p:nvSpPr>
        <p:spPr>
          <a:xfrm>
            <a:off x="8382000" y="6172200"/>
            <a:ext cx="762000" cy="457200"/>
          </a:xfrm>
          <a:prstGeom prst="upArrow">
            <a:avLst/>
          </a:prstGeom>
          <a:solidFill>
            <a:srgbClr val="FFC000"/>
          </a:solidFill>
          <a:scene3d>
            <a:camera prst="orthographicFront"/>
            <a:lightRig rig="threePt" dir="t"/>
          </a:scene3d>
          <a:sp3d>
            <a:bevelT w="241300" h="184150"/>
            <a:bevelB w="88900" h="635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6096000" cy="533400"/>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sz="3200" smtClean="0">
                <a:latin typeface="Bell Gothic Std Black" pitchFamily="34" charset="0"/>
              </a:rPr>
              <a:t>Attribut-Attribut Grafis Komputer</a:t>
            </a:r>
            <a:endParaRPr lang="en-US" sz="3200">
              <a:latin typeface="Bell Gothic Std Black" pitchFamily="34" charset="0"/>
            </a:endParaRPr>
          </a:p>
        </p:txBody>
      </p:sp>
      <p:sp>
        <p:nvSpPr>
          <p:cNvPr id="4" name="Rectangle 3"/>
          <p:cNvSpPr/>
          <p:nvPr/>
        </p:nvSpPr>
        <p:spPr>
          <a:xfrm>
            <a:off x="1828800" y="1219200"/>
            <a:ext cx="6858000" cy="1384995"/>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wrap="square">
            <a:spAutoFit/>
          </a:bodyPr>
          <a:lstStyle/>
          <a:p>
            <a:r>
              <a:rPr lang="en-US" sz="2800" smtClean="0">
                <a:ln>
                  <a:solidFill>
                    <a:schemeClr val="bg1"/>
                  </a:solidFill>
                </a:ln>
                <a:solidFill>
                  <a:schemeClr val="bg1"/>
                </a:solidFill>
              </a:rPr>
              <a:t>Yang </a:t>
            </a:r>
            <a:r>
              <a:rPr lang="en-US" sz="2400" smtClean="0">
                <a:ln>
                  <a:solidFill>
                    <a:schemeClr val="bg1"/>
                  </a:solidFill>
                </a:ln>
                <a:solidFill>
                  <a:schemeClr val="bg1"/>
                </a:solidFill>
              </a:rPr>
              <a:t>dimaksud</a:t>
            </a:r>
            <a:r>
              <a:rPr lang="en-US" sz="2800" smtClean="0">
                <a:ln>
                  <a:solidFill>
                    <a:schemeClr val="bg1"/>
                  </a:solidFill>
                </a:ln>
                <a:solidFill>
                  <a:schemeClr val="bg1"/>
                </a:solidFill>
              </a:rPr>
              <a:t> atribut pada Citra grafis  komputer meliputi warna, resolusi, dan tipe file.</a:t>
            </a:r>
            <a:endParaRPr lang="en-US" sz="2800">
              <a:ln>
                <a:solidFill>
                  <a:schemeClr val="bg1"/>
                </a:solidFill>
              </a:ln>
              <a:solidFill>
                <a:schemeClr val="bg1"/>
              </a:solidFill>
            </a:endParaRPr>
          </a:p>
        </p:txBody>
      </p:sp>
      <p:sp>
        <p:nvSpPr>
          <p:cNvPr id="2049" name="Rectangle 1"/>
          <p:cNvSpPr>
            <a:spLocks noChangeArrowheads="1"/>
          </p:cNvSpPr>
          <p:nvPr/>
        </p:nvSpPr>
        <p:spPr bwMode="auto">
          <a:xfrm rot="10800000" flipV="1">
            <a:off x="1828800" y="3182123"/>
            <a:ext cx="6858000" cy="3139321"/>
          </a:xfrm>
          <a:prstGeom prst="rect">
            <a:avLst/>
          </a:prstGeom>
          <a:solidFill>
            <a:srgbClr val="00B050"/>
          </a:solidFill>
          <a:ln>
            <a:headEnd/>
            <a:tailEn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solidFill>
                    <a:schemeClr val="bg1"/>
                  </a:solidFill>
                </a:ln>
                <a:solidFill>
                  <a:schemeClr val="bg1"/>
                </a:solidFill>
                <a:effectLst/>
                <a:latin typeface="Arial" pitchFamily="34" charset="0"/>
                <a:ea typeface="Times New Roman" pitchFamily="18" charset="0"/>
              </a:rPr>
              <a:t>suatu citra dapat memiliki warna lengkap </a:t>
            </a:r>
            <a:r>
              <a:rPr kumimoji="0" lang="en-US" sz="2200" b="0" i="1" u="none" strike="noStrike" cap="none" normalizeH="0" baseline="0" smtClean="0">
                <a:ln>
                  <a:solidFill>
                    <a:schemeClr val="bg1"/>
                  </a:solidFill>
                </a:ln>
                <a:solidFill>
                  <a:schemeClr val="bg1"/>
                </a:solidFill>
                <a:effectLst/>
                <a:latin typeface="Arial" pitchFamily="34" charset="0"/>
                <a:ea typeface="Times New Roman" pitchFamily="18" charset="0"/>
              </a:rPr>
              <a:t>(color) </a:t>
            </a:r>
            <a:r>
              <a:rPr kumimoji="0" lang="en-US" sz="2200" b="0" i="0" u="none" strike="noStrike" cap="none" normalizeH="0" baseline="0" smtClean="0">
                <a:ln>
                  <a:solidFill>
                    <a:schemeClr val="bg1"/>
                  </a:solidFill>
                </a:ln>
                <a:solidFill>
                  <a:schemeClr val="bg1"/>
                </a:solidFill>
                <a:effectLst/>
                <a:latin typeface="Arial" pitchFamily="34" charset="0"/>
                <a:ea typeface="Times New Roman" pitchFamily="18" charset="0"/>
              </a:rPr>
              <a:t>atau hanya memiliki warna hitam putih saja (BW=</a:t>
            </a:r>
            <a:r>
              <a:rPr kumimoji="0" lang="en-US" sz="2200" b="0" i="1" u="none" strike="noStrike" cap="none" normalizeH="0" baseline="0" smtClean="0">
                <a:ln>
                  <a:solidFill>
                    <a:schemeClr val="bg1"/>
                  </a:solidFill>
                </a:ln>
                <a:solidFill>
                  <a:schemeClr val="bg1"/>
                </a:solidFill>
                <a:effectLst/>
                <a:latin typeface="Arial" pitchFamily="34" charset="0"/>
                <a:ea typeface="Times New Roman" pitchFamily="18" charset="0"/>
              </a:rPr>
              <a:t>black-white atau grayscale)</a:t>
            </a:r>
            <a:r>
              <a:rPr kumimoji="0" lang="en-US" sz="2200" b="0" i="0" u="none" strike="noStrike" cap="none" normalizeH="0" baseline="0" smtClean="0">
                <a:ln>
                  <a:solidFill>
                    <a:schemeClr val="bg1"/>
                  </a:solidFill>
                </a:ln>
                <a:solidFill>
                  <a:schemeClr val="bg1"/>
                </a:solidFill>
                <a:effectLst/>
                <a:latin typeface="Arial" pitchFamily="34" charset="0"/>
                <a:ea typeface="Times New Roman" pitchFamily="18" charset="0"/>
              </a:rPr>
              <a:t>. Ada beberapa mode pewarnaan citra, di antarannya adalah mode RGB </a:t>
            </a:r>
            <a:r>
              <a:rPr kumimoji="0" lang="en-US" sz="2200" b="0" i="1" u="none" strike="noStrike" cap="none" normalizeH="0" baseline="0" smtClean="0">
                <a:ln>
                  <a:solidFill>
                    <a:schemeClr val="bg1"/>
                  </a:solidFill>
                </a:ln>
                <a:solidFill>
                  <a:schemeClr val="bg1"/>
                </a:solidFill>
                <a:effectLst/>
                <a:latin typeface="Arial" pitchFamily="34" charset="0"/>
                <a:ea typeface="Times New Roman" pitchFamily="18" charset="0"/>
              </a:rPr>
              <a:t>(red, green, blue) </a:t>
            </a:r>
            <a:r>
              <a:rPr kumimoji="0" lang="en-US" sz="2200" b="0" i="0" u="none" strike="noStrike" cap="none" normalizeH="0" baseline="0" smtClean="0">
                <a:ln>
                  <a:solidFill>
                    <a:schemeClr val="bg1"/>
                  </a:solidFill>
                </a:ln>
                <a:solidFill>
                  <a:schemeClr val="bg1"/>
                </a:solidFill>
                <a:effectLst/>
                <a:latin typeface="Arial" pitchFamily="34" charset="0"/>
                <a:ea typeface="Times New Roman" pitchFamily="18" charset="0"/>
              </a:rPr>
              <a:t>dan mode CMYK </a:t>
            </a:r>
            <a:r>
              <a:rPr kumimoji="0" lang="en-US" sz="2200" b="0" i="1" u="none" strike="noStrike" cap="none" normalizeH="0" baseline="0" smtClean="0">
                <a:ln>
                  <a:solidFill>
                    <a:schemeClr val="bg1"/>
                  </a:solidFill>
                </a:ln>
                <a:solidFill>
                  <a:schemeClr val="bg1"/>
                </a:solidFill>
                <a:effectLst/>
                <a:latin typeface="Arial" pitchFamily="34" charset="0"/>
                <a:ea typeface="Times New Roman" pitchFamily="18" charset="0"/>
              </a:rPr>
              <a:t>(cyan, magenta, yellow, black)</a:t>
            </a:r>
            <a:r>
              <a:rPr kumimoji="0" lang="en-US" sz="2200" b="0" i="0" u="none" strike="noStrike" cap="none" normalizeH="0" baseline="0" smtClean="0">
                <a:ln>
                  <a:solidFill>
                    <a:schemeClr val="bg1"/>
                  </a:solidFill>
                </a:ln>
                <a:solidFill>
                  <a:schemeClr val="bg1"/>
                </a:solidFill>
                <a:effectLst/>
                <a:latin typeface="Arial" pitchFamily="34" charset="0"/>
                <a:ea typeface="Times New Roman" pitchFamily="18" charset="0"/>
              </a:rPr>
              <a:t>. </a:t>
            </a:r>
            <a:r>
              <a:rPr kumimoji="0" lang="sv-SE" sz="2200" b="0" i="0" u="none" strike="noStrike" cap="none" normalizeH="0" baseline="0" smtClean="0">
                <a:ln>
                  <a:solidFill>
                    <a:schemeClr val="bg1"/>
                  </a:solidFill>
                </a:ln>
                <a:solidFill>
                  <a:schemeClr val="bg1"/>
                </a:solidFill>
                <a:effectLst/>
                <a:latin typeface="Arial" pitchFamily="34" charset="0"/>
                <a:ea typeface="Times New Roman" pitchFamily="18" charset="0"/>
              </a:rPr>
              <a:t>Mode RGB biasanya bagus digunakan untuk visualisasi di monitor komputer, sedangkan mode CMYK biasanya digunakan untuk percetakan dengan separasi warna.</a:t>
            </a:r>
            <a:r>
              <a:rPr kumimoji="0" lang="en-US" sz="2200" b="0" i="0" u="none" strike="noStrike" cap="none" normalizeH="0" baseline="0" smtClean="0">
                <a:ln>
                  <a:solidFill>
                    <a:schemeClr val="bg1"/>
                  </a:solidFill>
                </a:ln>
                <a:solidFill>
                  <a:schemeClr val="bg1"/>
                </a:solidFill>
                <a:effectLst/>
                <a:latin typeface="Arial" pitchFamily="34" charset="0"/>
              </a:rPr>
              <a:t> </a:t>
            </a:r>
          </a:p>
        </p:txBody>
      </p:sp>
      <p:sp>
        <p:nvSpPr>
          <p:cNvPr id="3" name="Content Placeholder 2"/>
          <p:cNvSpPr>
            <a:spLocks noGrp="1"/>
          </p:cNvSpPr>
          <p:nvPr>
            <p:ph idx="1"/>
          </p:nvPr>
        </p:nvSpPr>
        <p:spPr>
          <a:xfrm>
            <a:off x="1828800" y="2528248"/>
            <a:ext cx="6858000" cy="609600"/>
          </a:xfrm>
          <a:solidFill>
            <a:srgbClr val="00B050"/>
          </a:solidFill>
        </p:spPr>
        <p:style>
          <a:lnRef idx="0">
            <a:schemeClr val="accent3"/>
          </a:lnRef>
          <a:fillRef idx="3">
            <a:schemeClr val="accent3"/>
          </a:fillRef>
          <a:effectRef idx="3">
            <a:schemeClr val="accent3"/>
          </a:effectRef>
          <a:fontRef idx="minor">
            <a:schemeClr val="lt1"/>
          </a:fontRef>
        </p:style>
        <p:txBody>
          <a:bodyPr>
            <a:normAutofit/>
          </a:bodyPr>
          <a:lstStyle/>
          <a:p>
            <a:pPr marL="514350" indent="-514350">
              <a:buNone/>
            </a:pPr>
            <a:r>
              <a:rPr lang="en-US" sz="2400" smtClean="0">
                <a:ln>
                  <a:solidFill>
                    <a:schemeClr val="bg1"/>
                  </a:solidFill>
                </a:ln>
                <a:solidFill>
                  <a:schemeClr val="bg1"/>
                </a:solidFill>
                <a:latin typeface="Aharoni" pitchFamily="2" charset="-79"/>
                <a:cs typeface="Aharoni" pitchFamily="2" charset="-79"/>
              </a:rPr>
              <a:t>a. Warna</a:t>
            </a:r>
          </a:p>
          <a:p>
            <a:pPr marL="514350" indent="-514350">
              <a:buNone/>
            </a:pPr>
            <a:endParaRPr lang="en-US" sz="2400">
              <a:ln>
                <a:solidFill>
                  <a:schemeClr val="bg1"/>
                </a:solidFill>
              </a:ln>
              <a:solidFill>
                <a:schemeClr val="bg1"/>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609600"/>
            <a:ext cx="7086600" cy="1711391"/>
          </a:xfrm>
          <a:prstGeom prst="rect">
            <a:avLst/>
          </a:prstGeom>
        </p:spPr>
        <p:txBody>
          <a:bodyPr wrap="square" lIns="94640" tIns="47320" rIns="94640" bIns="47320">
            <a:spAutoFit/>
          </a:bodyPr>
          <a:lstStyle/>
          <a:p>
            <a:pPr algn="just"/>
            <a:r>
              <a:rPr lang="id-ID" sz="2100" b="1" i="1" smtClean="0">
                <a:ln>
                  <a:solidFill>
                    <a:srgbClr val="00B050"/>
                  </a:solidFill>
                </a:ln>
                <a:solidFill>
                  <a:srgbClr val="00B050"/>
                </a:solidFill>
                <a:latin typeface="Arial" pitchFamily="34" charset="0"/>
                <a:cs typeface="Arial" pitchFamily="34" charset="0"/>
              </a:rPr>
              <a:t>Molly E. Holzschlag</a:t>
            </a:r>
            <a:r>
              <a:rPr lang="id-ID" sz="2100" smtClean="0">
                <a:ln>
                  <a:solidFill>
                    <a:srgbClr val="00B050"/>
                  </a:solidFill>
                </a:ln>
                <a:solidFill>
                  <a:srgbClr val="00B050"/>
                </a:solidFill>
                <a:latin typeface="Arial" pitchFamily="34" charset="0"/>
                <a:cs typeface="Arial" pitchFamily="34" charset="0"/>
              </a:rPr>
              <a:t>, seorang pakar tentang warna, dalam tulisannya “Creating Color Scheme” membuat daftar mengenai kemampuan masing-masing warna ketika memberikan respons secara piskologis kepada pemirsanya sebagai berikut:</a:t>
            </a:r>
            <a:endParaRPr lang="en-US" sz="2100">
              <a:ln>
                <a:solidFill>
                  <a:srgbClr val="00B050"/>
                </a:solidFill>
              </a:ln>
              <a:solidFill>
                <a:srgbClr val="00B050"/>
              </a:solidFill>
              <a:latin typeface="Arial" pitchFamily="34" charset="0"/>
              <a:cs typeface="Arial" pitchFamily="34" charset="0"/>
            </a:endParaRPr>
          </a:p>
        </p:txBody>
      </p:sp>
      <p:graphicFrame>
        <p:nvGraphicFramePr>
          <p:cNvPr id="5" name="Table 4"/>
          <p:cNvGraphicFramePr>
            <a:graphicFrameLocks noGrp="1"/>
          </p:cNvGraphicFramePr>
          <p:nvPr/>
        </p:nvGraphicFramePr>
        <p:xfrm>
          <a:off x="1676400" y="2438401"/>
          <a:ext cx="6934200" cy="1488977"/>
        </p:xfrm>
        <a:graphic>
          <a:graphicData uri="http://schemas.openxmlformats.org/drawingml/2006/table">
            <a:tbl>
              <a:tblPr firstRow="1" bandRow="1">
                <a:tableStyleId>{18603FDC-E32A-4AB5-989C-0864C3EAD2B8}</a:tableStyleId>
              </a:tblPr>
              <a:tblGrid>
                <a:gridCol w="1354958">
                  <a:extLst>
                    <a:ext uri="{9D8B030D-6E8A-4147-A177-3AD203B41FA5}">
                      <a16:colId xmlns:a16="http://schemas.microsoft.com/office/drawing/2014/main" val="20000"/>
                    </a:ext>
                  </a:extLst>
                </a:gridCol>
                <a:gridCol w="5579242">
                  <a:extLst>
                    <a:ext uri="{9D8B030D-6E8A-4147-A177-3AD203B41FA5}">
                      <a16:colId xmlns:a16="http://schemas.microsoft.com/office/drawing/2014/main" val="20001"/>
                    </a:ext>
                  </a:extLst>
                </a:gridCol>
              </a:tblGrid>
              <a:tr h="588234">
                <a:tc>
                  <a:txBody>
                    <a:bodyPr/>
                    <a:lstStyle/>
                    <a:p>
                      <a:r>
                        <a:rPr lang="en-US" sz="2000" smtClean="0">
                          <a:latin typeface="Arial" pitchFamily="34" charset="0"/>
                          <a:cs typeface="Arial" pitchFamily="34" charset="0"/>
                        </a:rPr>
                        <a:t>WARNA</a:t>
                      </a:r>
                      <a:endParaRPr lang="en-US" sz="2000">
                        <a:latin typeface="Arial" pitchFamily="34" charset="0"/>
                        <a:cs typeface="Arial" pitchFamily="34" charset="0"/>
                      </a:endParaRPr>
                    </a:p>
                  </a:txBody>
                  <a:tcPr marL="108013" marR="108013" marT="48006" marB="48006"/>
                </a:tc>
                <a:tc>
                  <a:txBody>
                    <a:bodyPr/>
                    <a:lstStyle/>
                    <a:p>
                      <a:r>
                        <a:rPr lang="id-ID" sz="2000" kern="1200" smtClean="0">
                          <a:latin typeface="Arial" pitchFamily="34" charset="0"/>
                          <a:cs typeface="Arial" pitchFamily="34" charset="0"/>
                        </a:rPr>
                        <a:t>RESPONS PSIKOLOGIS YANG MAMPU</a:t>
                      </a:r>
                      <a:r>
                        <a:rPr lang="en-US" sz="2000" kern="1200" smtClean="0">
                          <a:latin typeface="Arial" pitchFamily="34" charset="0"/>
                          <a:cs typeface="Arial" pitchFamily="34" charset="0"/>
                        </a:rPr>
                        <a:t> DITIMBULKAN</a:t>
                      </a:r>
                      <a:endParaRPr lang="en-US" sz="2000">
                        <a:latin typeface="Arial" pitchFamily="34" charset="0"/>
                        <a:cs typeface="Arial" pitchFamily="34" charset="0"/>
                      </a:endParaRPr>
                    </a:p>
                  </a:txBody>
                  <a:tcPr marL="108013" marR="108013" marT="48006" marB="48006"/>
                </a:tc>
                <a:extLst>
                  <a:ext uri="{0D108BD9-81ED-4DB2-BD59-A6C34878D82A}">
                    <a16:rowId xmlns:a16="http://schemas.microsoft.com/office/drawing/2014/main" val="10000"/>
                  </a:ext>
                </a:extLst>
              </a:tr>
              <a:tr h="783365">
                <a:tc>
                  <a:txBody>
                    <a:bodyPr/>
                    <a:lstStyle/>
                    <a:p>
                      <a:pPr algn="ctr"/>
                      <a:r>
                        <a:rPr lang="en-US" sz="2000" err="1" smtClean="0">
                          <a:latin typeface="Arial" pitchFamily="34" charset="0"/>
                          <a:cs typeface="Arial" pitchFamily="34" charset="0"/>
                        </a:rPr>
                        <a:t>Merah</a:t>
                      </a:r>
                      <a:endParaRPr lang="en-US" sz="2000">
                        <a:solidFill>
                          <a:srgbClr val="FF0000"/>
                        </a:solidFill>
                        <a:latin typeface="Arial" pitchFamily="34" charset="0"/>
                        <a:cs typeface="Arial" pitchFamily="34" charset="0"/>
                      </a:endParaRPr>
                    </a:p>
                  </a:txBody>
                  <a:tcPr marL="108013" marR="108013" marT="48006" marB="48006"/>
                </a:tc>
                <a:tc>
                  <a:txBody>
                    <a:bodyPr/>
                    <a:lstStyle/>
                    <a:p>
                      <a:r>
                        <a:rPr lang="id-ID" sz="2000" kern="1200" smtClean="0">
                          <a:latin typeface="Arial" pitchFamily="34" charset="0"/>
                          <a:cs typeface="Arial" pitchFamily="34" charset="0"/>
                        </a:rPr>
                        <a:t>Kekuatan, bertenaga, kehangatan, nafsu, cinta, agresifitas, bahaya.</a:t>
                      </a:r>
                      <a:endParaRPr lang="en-US" sz="2000">
                        <a:solidFill>
                          <a:srgbClr val="FF0000"/>
                        </a:solidFill>
                        <a:latin typeface="Arial" pitchFamily="34" charset="0"/>
                        <a:cs typeface="Arial" pitchFamily="34" charset="0"/>
                      </a:endParaRPr>
                    </a:p>
                  </a:txBody>
                  <a:tcPr marL="108013" marR="108013" marT="48006" marB="48006"/>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1676400" y="4953000"/>
          <a:ext cx="6934200" cy="705612"/>
        </p:xfrm>
        <a:graphic>
          <a:graphicData uri="http://schemas.openxmlformats.org/drawingml/2006/table">
            <a:tbl>
              <a:tblPr firstRow="1" bandRow="1">
                <a:tableStyleId>{912C8C85-51F0-491E-9774-3900AFEF0FD7}</a:tableStyleId>
              </a:tblPr>
              <a:tblGrid>
                <a:gridCol w="1354957">
                  <a:extLst>
                    <a:ext uri="{9D8B030D-6E8A-4147-A177-3AD203B41FA5}">
                      <a16:colId xmlns:a16="http://schemas.microsoft.com/office/drawing/2014/main" val="20000"/>
                    </a:ext>
                  </a:extLst>
                </a:gridCol>
                <a:gridCol w="5579243">
                  <a:extLst>
                    <a:ext uri="{9D8B030D-6E8A-4147-A177-3AD203B41FA5}">
                      <a16:colId xmlns:a16="http://schemas.microsoft.com/office/drawing/2014/main" val="20001"/>
                    </a:ext>
                  </a:extLst>
                </a:gridCol>
              </a:tblGrid>
              <a:tr h="685800">
                <a:tc>
                  <a:txBody>
                    <a:bodyPr/>
                    <a:lstStyle/>
                    <a:p>
                      <a:pPr algn="ctr"/>
                      <a:r>
                        <a:rPr lang="en-US" sz="2000" err="1" smtClean="0">
                          <a:solidFill>
                            <a:srgbClr val="00B050"/>
                          </a:solidFill>
                          <a:latin typeface="Arial" pitchFamily="34" charset="0"/>
                          <a:cs typeface="Arial" pitchFamily="34" charset="0"/>
                        </a:rPr>
                        <a:t>Hijau</a:t>
                      </a:r>
                      <a:r>
                        <a:rPr lang="en-US" sz="2000" smtClean="0">
                          <a:solidFill>
                            <a:srgbClr val="00B050"/>
                          </a:solidFill>
                          <a:latin typeface="Arial" pitchFamily="34" charset="0"/>
                          <a:cs typeface="Arial" pitchFamily="34" charset="0"/>
                        </a:rPr>
                        <a:t> </a:t>
                      </a:r>
                      <a:endParaRPr lang="en-US" sz="2000">
                        <a:solidFill>
                          <a:srgbClr val="00B050"/>
                        </a:solidFill>
                        <a:latin typeface="Arial" pitchFamily="34" charset="0"/>
                        <a:cs typeface="Arial" pitchFamily="34" charset="0"/>
                      </a:endParaRPr>
                    </a:p>
                  </a:txBody>
                  <a:tcPr marL="108013" marR="108013" marT="48006" marB="48006">
                    <a:solidFill>
                      <a:schemeClr val="bg1"/>
                    </a:solidFill>
                  </a:tcPr>
                </a:tc>
                <a:tc>
                  <a:txBody>
                    <a:bodyPr/>
                    <a:lstStyle/>
                    <a:p>
                      <a:r>
                        <a:rPr lang="id-ID" sz="2000" kern="1200" smtClean="0">
                          <a:solidFill>
                            <a:srgbClr val="00B050"/>
                          </a:solidFill>
                          <a:latin typeface="Arial" pitchFamily="34" charset="0"/>
                          <a:cs typeface="Arial" pitchFamily="34" charset="0"/>
                        </a:rPr>
                        <a:t>Alami, kesehatan, pandangan yang enak, kecemburuan, pembaruan.</a:t>
                      </a:r>
                      <a:endParaRPr lang="en-US" sz="2000">
                        <a:solidFill>
                          <a:srgbClr val="00B050"/>
                        </a:solidFill>
                        <a:latin typeface="Arial" pitchFamily="34" charset="0"/>
                        <a:cs typeface="Arial" pitchFamily="34" charset="0"/>
                      </a:endParaRPr>
                    </a:p>
                  </a:txBody>
                  <a:tcPr marL="108013" marR="108013" marT="48006" marB="48006">
                    <a:solidFill>
                      <a:schemeClr val="bg1"/>
                    </a:solidFill>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1676400" y="5618988"/>
          <a:ext cx="6934200" cy="705612"/>
        </p:xfrm>
        <a:graphic>
          <a:graphicData uri="http://schemas.openxmlformats.org/drawingml/2006/table">
            <a:tbl>
              <a:tblPr firstRow="1" bandRow="1">
                <a:tableStyleId>{912C8C85-51F0-491E-9774-3900AFEF0FD7}</a:tableStyleId>
              </a:tblPr>
              <a:tblGrid>
                <a:gridCol w="1354958">
                  <a:extLst>
                    <a:ext uri="{9D8B030D-6E8A-4147-A177-3AD203B41FA5}">
                      <a16:colId xmlns:a16="http://schemas.microsoft.com/office/drawing/2014/main" val="20000"/>
                    </a:ext>
                  </a:extLst>
                </a:gridCol>
                <a:gridCol w="5579242">
                  <a:extLst>
                    <a:ext uri="{9D8B030D-6E8A-4147-A177-3AD203B41FA5}">
                      <a16:colId xmlns:a16="http://schemas.microsoft.com/office/drawing/2014/main" val="20001"/>
                    </a:ext>
                  </a:extLst>
                </a:gridCol>
              </a:tblGrid>
              <a:tr h="685800">
                <a:tc>
                  <a:txBody>
                    <a:bodyPr/>
                    <a:lstStyle/>
                    <a:p>
                      <a:pPr algn="ctr"/>
                      <a:r>
                        <a:rPr lang="en-US" sz="2100" b="0" err="1" smtClean="0">
                          <a:solidFill>
                            <a:srgbClr val="FFFF00"/>
                          </a:solidFill>
                          <a:latin typeface="Arial" pitchFamily="34" charset="0"/>
                          <a:cs typeface="Arial" pitchFamily="34" charset="0"/>
                        </a:rPr>
                        <a:t>Kuning</a:t>
                      </a:r>
                      <a:endParaRPr lang="en-US" sz="2100" b="0">
                        <a:solidFill>
                          <a:srgbClr val="FFFF00"/>
                        </a:solidFill>
                        <a:latin typeface="Arial" pitchFamily="34" charset="0"/>
                        <a:cs typeface="Arial" pitchFamily="34" charset="0"/>
                      </a:endParaRPr>
                    </a:p>
                  </a:txBody>
                  <a:tcPr marL="108013" marR="108013" marT="48006" marB="48006">
                    <a:solidFill>
                      <a:srgbClr val="00B050"/>
                    </a:solidFill>
                  </a:tcPr>
                </a:tc>
                <a:tc>
                  <a:txBody>
                    <a:bodyPr/>
                    <a:lstStyle/>
                    <a:p>
                      <a:r>
                        <a:rPr lang="id-ID" sz="2000" b="0" kern="1200" smtClean="0">
                          <a:solidFill>
                            <a:srgbClr val="FFFF00"/>
                          </a:solidFill>
                          <a:latin typeface="Arial" pitchFamily="34" charset="0"/>
                          <a:cs typeface="Arial" pitchFamily="34" charset="0"/>
                        </a:rPr>
                        <a:t>Optimis, harapan, filosofi</a:t>
                      </a:r>
                      <a:r>
                        <a:rPr lang="en-US" sz="2000" b="0" kern="1200" smtClean="0">
                          <a:solidFill>
                            <a:srgbClr val="FFFF00"/>
                          </a:solidFill>
                          <a:latin typeface="Arial" pitchFamily="34" charset="0"/>
                          <a:cs typeface="Arial" pitchFamily="34" charset="0"/>
                        </a:rPr>
                        <a:t> (</a:t>
                      </a:r>
                      <a:r>
                        <a:rPr lang="en-US" sz="2000" b="0" kern="1200" err="1" smtClean="0">
                          <a:solidFill>
                            <a:srgbClr val="FFFF00"/>
                          </a:solidFill>
                          <a:latin typeface="Arial" pitchFamily="34" charset="0"/>
                          <a:cs typeface="Arial" pitchFamily="34" charset="0"/>
                        </a:rPr>
                        <a:t>filsafat</a:t>
                      </a:r>
                      <a:r>
                        <a:rPr lang="en-US" sz="2000" b="0" kern="1200" smtClean="0">
                          <a:solidFill>
                            <a:srgbClr val="FFFF00"/>
                          </a:solidFill>
                          <a:latin typeface="Arial" pitchFamily="34" charset="0"/>
                          <a:cs typeface="Arial" pitchFamily="34" charset="0"/>
                        </a:rPr>
                        <a:t>)</a:t>
                      </a:r>
                      <a:r>
                        <a:rPr lang="id-ID" sz="2000" b="0" kern="1200" smtClean="0">
                          <a:solidFill>
                            <a:srgbClr val="FFFF00"/>
                          </a:solidFill>
                          <a:latin typeface="Arial" pitchFamily="34" charset="0"/>
                          <a:cs typeface="Arial" pitchFamily="34" charset="0"/>
                        </a:rPr>
                        <a:t>, ketidak jujuran / kecurangan, pengecut, penghianatan.</a:t>
                      </a:r>
                      <a:endParaRPr lang="en-US" sz="2000" b="0">
                        <a:solidFill>
                          <a:srgbClr val="FFFF00"/>
                        </a:solidFill>
                        <a:latin typeface="Arial" pitchFamily="34" charset="0"/>
                        <a:cs typeface="Arial" pitchFamily="34" charset="0"/>
                      </a:endParaRPr>
                    </a:p>
                  </a:txBody>
                  <a:tcPr marL="108013" marR="108013" marT="48006" marB="48006">
                    <a:solidFill>
                      <a:srgbClr val="00B050"/>
                    </a:solidFill>
                  </a:tcPr>
                </a:tc>
                <a:extLst>
                  <a:ext uri="{0D108BD9-81ED-4DB2-BD59-A6C34878D82A}">
                    <a16:rowId xmlns:a16="http://schemas.microsoft.com/office/drawing/2014/main" val="10000"/>
                  </a:ext>
                </a:extLst>
              </a:tr>
            </a:tbl>
          </a:graphicData>
        </a:graphic>
      </p:graphicFrame>
      <p:sp>
        <p:nvSpPr>
          <p:cNvPr id="8" name="Rectangle 7"/>
          <p:cNvSpPr/>
          <p:nvPr/>
        </p:nvSpPr>
        <p:spPr>
          <a:xfrm>
            <a:off x="1676400" y="3810000"/>
            <a:ext cx="6858000" cy="1015663"/>
          </a:xfrm>
          <a:prstGeom prst="rect">
            <a:avLst/>
          </a:prstGeom>
          <a:solidFill>
            <a:srgbClr val="FFFF00"/>
          </a:solidFill>
          <a:ln>
            <a:solidFill>
              <a:srgbClr val="92D050"/>
            </a:solidFill>
          </a:ln>
        </p:spPr>
        <p:txBody>
          <a:bodyPr wrap="square">
            <a:spAutoFit/>
          </a:bodyPr>
          <a:lstStyle/>
          <a:p>
            <a:pPr marL="1263650" indent="-1263650">
              <a:tabLst>
                <a:tab pos="1255713" algn="l"/>
              </a:tabLst>
            </a:pPr>
            <a:r>
              <a:rPr lang="id-ID" sz="2000" b="1" smtClean="0">
                <a:solidFill>
                  <a:srgbClr val="00B0F0"/>
                </a:solidFill>
                <a:latin typeface="Arial" pitchFamily="34" charset="0"/>
                <a:cs typeface="Arial" pitchFamily="34" charset="0"/>
              </a:rPr>
              <a:t>    </a:t>
            </a:r>
            <a:r>
              <a:rPr lang="nn-NO" sz="2000" b="1" smtClean="0">
                <a:solidFill>
                  <a:srgbClr val="00B0F0"/>
                </a:solidFill>
                <a:latin typeface="Arial" pitchFamily="34" charset="0"/>
                <a:cs typeface="Arial" pitchFamily="34" charset="0"/>
              </a:rPr>
              <a:t>Biru </a:t>
            </a:r>
            <a:r>
              <a:rPr lang="id-ID" sz="2000" b="1" smtClean="0">
                <a:solidFill>
                  <a:srgbClr val="00B0F0"/>
                </a:solidFill>
                <a:latin typeface="Arial" pitchFamily="34" charset="0"/>
                <a:cs typeface="Arial" pitchFamily="34" charset="0"/>
              </a:rPr>
              <a:t>K</a:t>
            </a:r>
            <a:r>
              <a:rPr lang="nn-NO" sz="2000" b="1" smtClean="0">
                <a:solidFill>
                  <a:srgbClr val="00B0F0"/>
                </a:solidFill>
                <a:latin typeface="Arial" pitchFamily="34" charset="0"/>
                <a:cs typeface="Arial" pitchFamily="34" charset="0"/>
              </a:rPr>
              <a:t>epercayaan, konservatif, keamanan, teknologi,</a:t>
            </a:r>
            <a:r>
              <a:rPr lang="id-ID" sz="2000" b="1" smtClean="0">
                <a:solidFill>
                  <a:srgbClr val="00B0F0"/>
                </a:solidFill>
                <a:latin typeface="Arial" pitchFamily="34" charset="0"/>
                <a:cs typeface="Arial" pitchFamily="34" charset="0"/>
              </a:rPr>
              <a:t> </a:t>
            </a:r>
            <a:r>
              <a:rPr lang="en-US" sz="2000" b="1" smtClean="0">
                <a:solidFill>
                  <a:srgbClr val="00B0F0"/>
                </a:solidFill>
                <a:latin typeface="Arial" pitchFamily="34" charset="0"/>
                <a:cs typeface="Arial" pitchFamily="34" charset="0"/>
              </a:rPr>
              <a:t>kebersihan, perintah.</a:t>
            </a:r>
            <a:endParaRPr lang="en-US" sz="2000" b="1">
              <a:solidFill>
                <a:srgbClr val="00B0F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p:cNvGraphicFramePr>
            <a:graphicFrameLocks noGrp="1"/>
          </p:cNvGraphicFramePr>
          <p:nvPr>
            <p:ph sz="half" idx="4294967295"/>
          </p:nvPr>
        </p:nvGraphicFramePr>
        <p:xfrm>
          <a:off x="1676400" y="838200"/>
          <a:ext cx="6781800" cy="838200"/>
        </p:xfrm>
        <a:graphic>
          <a:graphicData uri="http://schemas.openxmlformats.org/drawingml/2006/table">
            <a:tbl>
              <a:tblPr firstRow="1" bandRow="1">
                <a:tableStyleId>{912C8C85-51F0-491E-9774-3900AFEF0FD7}</a:tableStyleId>
              </a:tblPr>
              <a:tblGrid>
                <a:gridCol w="1325178">
                  <a:extLst>
                    <a:ext uri="{9D8B030D-6E8A-4147-A177-3AD203B41FA5}">
                      <a16:colId xmlns:a16="http://schemas.microsoft.com/office/drawing/2014/main" val="20000"/>
                    </a:ext>
                  </a:extLst>
                </a:gridCol>
                <a:gridCol w="5456622">
                  <a:extLst>
                    <a:ext uri="{9D8B030D-6E8A-4147-A177-3AD203B41FA5}">
                      <a16:colId xmlns:a16="http://schemas.microsoft.com/office/drawing/2014/main" val="20001"/>
                    </a:ext>
                  </a:extLst>
                </a:gridCol>
              </a:tblGrid>
              <a:tr h="838200">
                <a:tc>
                  <a:txBody>
                    <a:bodyPr/>
                    <a:lstStyle/>
                    <a:p>
                      <a:pPr algn="ctr"/>
                      <a:r>
                        <a:rPr lang="en-US" sz="2000" smtClean="0">
                          <a:solidFill>
                            <a:srgbClr val="7030A0"/>
                          </a:solidFill>
                          <a:latin typeface="Arial" pitchFamily="34" charset="0"/>
                          <a:cs typeface="Arial" pitchFamily="34" charset="0"/>
                        </a:rPr>
                        <a:t>Ungu</a:t>
                      </a:r>
                      <a:endParaRPr lang="en-US" sz="2000">
                        <a:solidFill>
                          <a:srgbClr val="7030A0"/>
                        </a:solidFill>
                        <a:latin typeface="Arial" pitchFamily="34" charset="0"/>
                        <a:cs typeface="Arial" pitchFamily="34" charset="0"/>
                      </a:endParaRPr>
                    </a:p>
                  </a:txBody>
                  <a:tcPr marL="108013" marR="108013" marT="48006" marB="48006">
                    <a:solidFill>
                      <a:srgbClr val="92D050"/>
                    </a:solidFill>
                  </a:tcPr>
                </a:tc>
                <a:tc>
                  <a:txBody>
                    <a:bodyPr/>
                    <a:lstStyle/>
                    <a:p>
                      <a:pPr algn="just"/>
                      <a:r>
                        <a:rPr lang="id-ID" sz="2000" kern="1200" smtClean="0">
                          <a:solidFill>
                            <a:srgbClr val="7030A0"/>
                          </a:solidFill>
                          <a:latin typeface="Arial" pitchFamily="34" charset="0"/>
                          <a:cs typeface="Arial" pitchFamily="34" charset="0"/>
                        </a:rPr>
                        <a:t>Spiritual, misteri, keagungan, perubahan bentuk, galak, arogan.</a:t>
                      </a:r>
                      <a:endParaRPr lang="en-US" sz="2000">
                        <a:solidFill>
                          <a:srgbClr val="7030A0"/>
                        </a:solidFill>
                        <a:latin typeface="Arial" pitchFamily="34" charset="0"/>
                        <a:cs typeface="Arial" pitchFamily="34" charset="0"/>
                      </a:endParaRPr>
                    </a:p>
                  </a:txBody>
                  <a:tcPr marL="108013" marR="108013" marT="48006" marB="48006">
                    <a:solidFill>
                      <a:srgbClr val="92D050"/>
                    </a:solid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nvGraphicFramePr>
        <p:xfrm>
          <a:off x="1676400" y="1676401"/>
          <a:ext cx="6781800" cy="457200"/>
        </p:xfrm>
        <a:graphic>
          <a:graphicData uri="http://schemas.openxmlformats.org/drawingml/2006/table">
            <a:tbl>
              <a:tblPr firstRow="1" bandRow="1">
                <a:tableStyleId>{912C8C85-51F0-491E-9774-3900AFEF0FD7}</a:tableStyleId>
              </a:tblPr>
              <a:tblGrid>
                <a:gridCol w="1325179">
                  <a:extLst>
                    <a:ext uri="{9D8B030D-6E8A-4147-A177-3AD203B41FA5}">
                      <a16:colId xmlns:a16="http://schemas.microsoft.com/office/drawing/2014/main" val="20000"/>
                    </a:ext>
                  </a:extLst>
                </a:gridCol>
                <a:gridCol w="5456621">
                  <a:extLst>
                    <a:ext uri="{9D8B030D-6E8A-4147-A177-3AD203B41FA5}">
                      <a16:colId xmlns:a16="http://schemas.microsoft.com/office/drawing/2014/main" val="20001"/>
                    </a:ext>
                  </a:extLst>
                </a:gridCol>
              </a:tblGrid>
              <a:tr h="457200">
                <a:tc>
                  <a:txBody>
                    <a:bodyPr/>
                    <a:lstStyle/>
                    <a:p>
                      <a:pPr algn="ctr"/>
                      <a:r>
                        <a:rPr lang="en-US" sz="2000" smtClean="0">
                          <a:solidFill>
                            <a:srgbClr val="FFC000"/>
                          </a:solidFill>
                          <a:latin typeface="Arial" pitchFamily="34" charset="0"/>
                          <a:cs typeface="Arial" pitchFamily="34" charset="0"/>
                        </a:rPr>
                        <a:t>Orange </a:t>
                      </a:r>
                      <a:endParaRPr lang="en-US" sz="2000">
                        <a:solidFill>
                          <a:srgbClr val="FFC000"/>
                        </a:solidFill>
                        <a:latin typeface="Arial" pitchFamily="34" charset="0"/>
                        <a:cs typeface="Arial" pitchFamily="34" charset="0"/>
                      </a:endParaRPr>
                    </a:p>
                  </a:txBody>
                  <a:tcPr marL="108013" marR="108013" marT="48006" marB="48006">
                    <a:solidFill>
                      <a:srgbClr val="0070C0"/>
                    </a:solidFill>
                  </a:tcPr>
                </a:tc>
                <a:tc>
                  <a:txBody>
                    <a:bodyPr/>
                    <a:lstStyle/>
                    <a:p>
                      <a:r>
                        <a:rPr lang="id-ID" sz="2000" kern="1200" smtClean="0">
                          <a:solidFill>
                            <a:srgbClr val="FFC000"/>
                          </a:solidFill>
                          <a:latin typeface="Arial" pitchFamily="34" charset="0"/>
                          <a:cs typeface="Arial" pitchFamily="34" charset="0"/>
                        </a:rPr>
                        <a:t>Energi, keseimbangan, kehangatan</a:t>
                      </a:r>
                      <a:endParaRPr lang="en-US" sz="2000">
                        <a:solidFill>
                          <a:srgbClr val="FFC000"/>
                        </a:solidFill>
                        <a:latin typeface="Arial" pitchFamily="34" charset="0"/>
                        <a:cs typeface="Arial" pitchFamily="34" charset="0"/>
                      </a:endParaRPr>
                    </a:p>
                  </a:txBody>
                  <a:tcPr marL="108013" marR="108013" marT="48006" marB="48006">
                    <a:solidFill>
                      <a:srgbClr val="0070C0"/>
                    </a:solidFill>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1676400" y="2286000"/>
          <a:ext cx="6781800" cy="400812"/>
        </p:xfrm>
        <a:graphic>
          <a:graphicData uri="http://schemas.openxmlformats.org/drawingml/2006/table">
            <a:tbl>
              <a:tblPr firstRow="1" bandRow="1">
                <a:tableStyleId>{912C8C85-51F0-491E-9774-3900AFEF0FD7}</a:tableStyleId>
              </a:tblPr>
              <a:tblGrid>
                <a:gridCol w="1325178">
                  <a:extLst>
                    <a:ext uri="{9D8B030D-6E8A-4147-A177-3AD203B41FA5}">
                      <a16:colId xmlns:a16="http://schemas.microsoft.com/office/drawing/2014/main" val="20000"/>
                    </a:ext>
                  </a:extLst>
                </a:gridCol>
                <a:gridCol w="5456622">
                  <a:extLst>
                    <a:ext uri="{9D8B030D-6E8A-4147-A177-3AD203B41FA5}">
                      <a16:colId xmlns:a16="http://schemas.microsoft.com/office/drawing/2014/main" val="20001"/>
                    </a:ext>
                  </a:extLst>
                </a:gridCol>
              </a:tblGrid>
              <a:tr h="380999">
                <a:tc>
                  <a:txBody>
                    <a:bodyPr/>
                    <a:lstStyle/>
                    <a:p>
                      <a:pPr algn="ctr"/>
                      <a:r>
                        <a:rPr lang="en-US" sz="2000" err="1" smtClean="0">
                          <a:solidFill>
                            <a:schemeClr val="accent6">
                              <a:lumMod val="50000"/>
                            </a:schemeClr>
                          </a:solidFill>
                          <a:latin typeface="Arial" pitchFamily="34" charset="0"/>
                          <a:cs typeface="Arial" pitchFamily="34" charset="0"/>
                        </a:rPr>
                        <a:t>Coklat</a:t>
                      </a:r>
                      <a:endParaRPr lang="en-US" sz="2000">
                        <a:solidFill>
                          <a:schemeClr val="accent6">
                            <a:lumMod val="50000"/>
                          </a:schemeClr>
                        </a:solidFill>
                        <a:latin typeface="Arial" pitchFamily="34" charset="0"/>
                        <a:cs typeface="Arial" pitchFamily="34" charset="0"/>
                      </a:endParaRPr>
                    </a:p>
                  </a:txBody>
                  <a:tcPr marL="108013" marR="108013" marT="48006" marB="48006">
                    <a:solidFill>
                      <a:schemeClr val="bg1"/>
                    </a:solidFill>
                  </a:tcPr>
                </a:tc>
                <a:tc>
                  <a:txBody>
                    <a:bodyPr/>
                    <a:lstStyle/>
                    <a:p>
                      <a:pPr algn="just"/>
                      <a:r>
                        <a:rPr lang="id-ID" sz="2000" kern="1200" smtClean="0">
                          <a:solidFill>
                            <a:schemeClr val="accent6">
                              <a:lumMod val="50000"/>
                            </a:schemeClr>
                          </a:solidFill>
                          <a:latin typeface="Arial" pitchFamily="34" charset="0"/>
                          <a:cs typeface="Arial" pitchFamily="34" charset="0"/>
                        </a:rPr>
                        <a:t>Bumi, dapat dipercaya, nyaman, bertahan</a:t>
                      </a:r>
                      <a:endParaRPr lang="en-US" sz="2000">
                        <a:solidFill>
                          <a:schemeClr val="accent6">
                            <a:lumMod val="50000"/>
                          </a:schemeClr>
                        </a:solidFill>
                        <a:latin typeface="Arial" pitchFamily="34" charset="0"/>
                        <a:cs typeface="Arial" pitchFamily="34" charset="0"/>
                      </a:endParaRPr>
                    </a:p>
                  </a:txBody>
                  <a:tcPr marL="108013" marR="108013" marT="48006" marB="48006">
                    <a:solidFill>
                      <a:schemeClr val="bg1"/>
                    </a:solidFill>
                  </a:tcPr>
                </a:tc>
                <a:extLst>
                  <a:ext uri="{0D108BD9-81ED-4DB2-BD59-A6C34878D82A}">
                    <a16:rowId xmlns:a16="http://schemas.microsoft.com/office/drawing/2014/main" val="10000"/>
                  </a:ext>
                </a:extLst>
              </a:tr>
            </a:tbl>
          </a:graphicData>
        </a:graphic>
      </p:graphicFrame>
      <p:graphicFrame>
        <p:nvGraphicFramePr>
          <p:cNvPr id="8" name="Content Placeholder 4"/>
          <p:cNvGraphicFramePr>
            <a:graphicFrameLocks noGrp="1"/>
          </p:cNvGraphicFramePr>
          <p:nvPr>
            <p:ph sz="half" idx="4294967295"/>
          </p:nvPr>
        </p:nvGraphicFramePr>
        <p:xfrm>
          <a:off x="1676400" y="2743200"/>
          <a:ext cx="6781800" cy="990600"/>
        </p:xfrm>
        <a:graphic>
          <a:graphicData uri="http://schemas.openxmlformats.org/drawingml/2006/table">
            <a:tbl>
              <a:tblPr firstRow="1" bandRow="1">
                <a:tableStyleId>{912C8C85-51F0-491E-9774-3900AFEF0FD7}</a:tableStyleId>
              </a:tblPr>
              <a:tblGrid>
                <a:gridCol w="1325178">
                  <a:extLst>
                    <a:ext uri="{9D8B030D-6E8A-4147-A177-3AD203B41FA5}">
                      <a16:colId xmlns:a16="http://schemas.microsoft.com/office/drawing/2014/main" val="20000"/>
                    </a:ext>
                  </a:extLst>
                </a:gridCol>
                <a:gridCol w="5456622">
                  <a:extLst>
                    <a:ext uri="{9D8B030D-6E8A-4147-A177-3AD203B41FA5}">
                      <a16:colId xmlns:a16="http://schemas.microsoft.com/office/drawing/2014/main" val="20001"/>
                    </a:ext>
                  </a:extLst>
                </a:gridCol>
              </a:tblGrid>
              <a:tr h="990600">
                <a:tc>
                  <a:txBody>
                    <a:bodyPr/>
                    <a:lstStyle/>
                    <a:p>
                      <a:pPr algn="ctr"/>
                      <a:r>
                        <a:rPr lang="en-US" sz="2000" smtClean="0">
                          <a:solidFill>
                            <a:schemeClr val="bg1">
                              <a:lumMod val="75000"/>
                            </a:schemeClr>
                          </a:solidFill>
                          <a:latin typeface="Arial" pitchFamily="34" charset="0"/>
                          <a:cs typeface="Arial" pitchFamily="34" charset="0"/>
                        </a:rPr>
                        <a:t>Abu-Abu</a:t>
                      </a:r>
                      <a:endParaRPr lang="en-US" sz="2000">
                        <a:solidFill>
                          <a:schemeClr val="bg1">
                            <a:lumMod val="75000"/>
                          </a:schemeClr>
                        </a:solidFill>
                        <a:latin typeface="Arial" pitchFamily="34" charset="0"/>
                        <a:cs typeface="Arial" pitchFamily="34" charset="0"/>
                      </a:endParaRPr>
                    </a:p>
                  </a:txBody>
                  <a:tcPr marL="108013" marR="108013" marT="48006" marB="48006">
                    <a:solidFill>
                      <a:srgbClr val="002060"/>
                    </a:solidFill>
                  </a:tcPr>
                </a:tc>
                <a:tc>
                  <a:txBody>
                    <a:bodyPr/>
                    <a:lstStyle/>
                    <a:p>
                      <a:r>
                        <a:rPr lang="id-ID" sz="2000" kern="1200" smtClean="0">
                          <a:solidFill>
                            <a:schemeClr val="bg1">
                              <a:lumMod val="75000"/>
                            </a:schemeClr>
                          </a:solidFill>
                          <a:latin typeface="Arial" pitchFamily="34" charset="0"/>
                          <a:cs typeface="Arial" pitchFamily="34" charset="0"/>
                        </a:rPr>
                        <a:t>Intelek, futuristik</a:t>
                      </a:r>
                      <a:r>
                        <a:rPr lang="en-US" sz="2000" kern="1200" smtClean="0">
                          <a:solidFill>
                            <a:schemeClr val="bg1">
                              <a:lumMod val="75000"/>
                            </a:schemeClr>
                          </a:solidFill>
                          <a:latin typeface="Arial" pitchFamily="34" charset="0"/>
                          <a:cs typeface="Arial" pitchFamily="34" charset="0"/>
                        </a:rPr>
                        <a:t> (</a:t>
                      </a:r>
                      <a:r>
                        <a:rPr lang="en-US" sz="2000" kern="1200" err="1" smtClean="0">
                          <a:solidFill>
                            <a:schemeClr val="bg1">
                              <a:lumMod val="75000"/>
                            </a:schemeClr>
                          </a:solidFill>
                          <a:latin typeface="Arial" pitchFamily="34" charset="0"/>
                          <a:cs typeface="Arial" pitchFamily="34" charset="0"/>
                        </a:rPr>
                        <a:t>tertuju</a:t>
                      </a:r>
                      <a:r>
                        <a:rPr lang="en-US" sz="2000" kern="1200" smtClean="0">
                          <a:solidFill>
                            <a:schemeClr val="bg1">
                              <a:lumMod val="75000"/>
                            </a:schemeClr>
                          </a:solidFill>
                          <a:latin typeface="Arial" pitchFamily="34" charset="0"/>
                          <a:cs typeface="Arial" pitchFamily="34" charset="0"/>
                        </a:rPr>
                        <a:t> </a:t>
                      </a:r>
                      <a:r>
                        <a:rPr lang="en-US" sz="2000" kern="1200" err="1" smtClean="0">
                          <a:solidFill>
                            <a:schemeClr val="bg1">
                              <a:lumMod val="75000"/>
                            </a:schemeClr>
                          </a:solidFill>
                          <a:latin typeface="Arial" pitchFamily="34" charset="0"/>
                          <a:cs typeface="Arial" pitchFamily="34" charset="0"/>
                        </a:rPr>
                        <a:t>kemasa</a:t>
                      </a:r>
                      <a:r>
                        <a:rPr lang="en-US" sz="2000" kern="1200" smtClean="0">
                          <a:solidFill>
                            <a:schemeClr val="bg1">
                              <a:lumMod val="75000"/>
                            </a:schemeClr>
                          </a:solidFill>
                          <a:latin typeface="Arial" pitchFamily="34" charset="0"/>
                          <a:cs typeface="Arial" pitchFamily="34" charset="0"/>
                        </a:rPr>
                        <a:t> </a:t>
                      </a:r>
                      <a:r>
                        <a:rPr lang="en-US" sz="2000" kern="1200" err="1" smtClean="0">
                          <a:solidFill>
                            <a:schemeClr val="bg1">
                              <a:lumMod val="75000"/>
                            </a:schemeClr>
                          </a:solidFill>
                          <a:latin typeface="Arial" pitchFamily="34" charset="0"/>
                          <a:cs typeface="Arial" pitchFamily="34" charset="0"/>
                        </a:rPr>
                        <a:t>depan</a:t>
                      </a:r>
                      <a:r>
                        <a:rPr lang="en-US" sz="2000" kern="1200" smtClean="0">
                          <a:solidFill>
                            <a:schemeClr val="bg1">
                              <a:lumMod val="75000"/>
                            </a:schemeClr>
                          </a:solidFill>
                          <a:latin typeface="Arial" pitchFamily="34" charset="0"/>
                          <a:cs typeface="Arial" pitchFamily="34" charset="0"/>
                        </a:rPr>
                        <a:t>, </a:t>
                      </a:r>
                      <a:r>
                        <a:rPr lang="en-US" sz="2000" kern="1200" err="1" smtClean="0">
                          <a:solidFill>
                            <a:schemeClr val="bg1">
                              <a:lumMod val="75000"/>
                            </a:schemeClr>
                          </a:solidFill>
                          <a:latin typeface="Arial" pitchFamily="34" charset="0"/>
                          <a:cs typeface="Arial" pitchFamily="34" charset="0"/>
                        </a:rPr>
                        <a:t>terarah</a:t>
                      </a:r>
                      <a:r>
                        <a:rPr lang="en-US" sz="2000" kern="1200" smtClean="0">
                          <a:solidFill>
                            <a:schemeClr val="bg1">
                              <a:lumMod val="75000"/>
                            </a:schemeClr>
                          </a:solidFill>
                          <a:latin typeface="Arial" pitchFamily="34" charset="0"/>
                          <a:cs typeface="Arial" pitchFamily="34" charset="0"/>
                        </a:rPr>
                        <a:t>)</a:t>
                      </a:r>
                      <a:r>
                        <a:rPr lang="id-ID" sz="2000" kern="1200" smtClean="0">
                          <a:solidFill>
                            <a:schemeClr val="bg1">
                              <a:lumMod val="75000"/>
                            </a:schemeClr>
                          </a:solidFill>
                          <a:latin typeface="Arial" pitchFamily="34" charset="0"/>
                          <a:cs typeface="Arial" pitchFamily="34" charset="0"/>
                        </a:rPr>
                        <a:t>, modis, kesenduan, merusak</a:t>
                      </a:r>
                      <a:endParaRPr lang="en-US" sz="2000">
                        <a:solidFill>
                          <a:schemeClr val="bg1">
                            <a:lumMod val="75000"/>
                          </a:schemeClr>
                        </a:solidFill>
                        <a:latin typeface="Arial" pitchFamily="34" charset="0"/>
                        <a:cs typeface="Arial" pitchFamily="34" charset="0"/>
                      </a:endParaRPr>
                    </a:p>
                  </a:txBody>
                  <a:tcPr marL="108013" marR="108013" marT="48006" marB="48006">
                    <a:solidFill>
                      <a:srgbClr val="002060"/>
                    </a:solid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nvGraphicFramePr>
        <p:xfrm>
          <a:off x="1676400" y="3733800"/>
          <a:ext cx="6781800" cy="1219200"/>
        </p:xfrm>
        <a:graphic>
          <a:graphicData uri="http://schemas.openxmlformats.org/drawingml/2006/table">
            <a:tbl>
              <a:tblPr firstRow="1" bandRow="1">
                <a:tableStyleId>{912C8C85-51F0-491E-9774-3900AFEF0FD7}</a:tableStyleId>
              </a:tblPr>
              <a:tblGrid>
                <a:gridCol w="13716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tblGrid>
              <a:tr h="1219200">
                <a:tc>
                  <a:txBody>
                    <a:bodyPr/>
                    <a:lstStyle/>
                    <a:p>
                      <a:pPr algn="ctr"/>
                      <a:r>
                        <a:rPr lang="en-US" sz="2000" baseline="0" err="1" smtClean="0">
                          <a:solidFill>
                            <a:schemeClr val="bg1"/>
                          </a:solidFill>
                          <a:latin typeface="Arial" pitchFamily="34" charset="0"/>
                          <a:cs typeface="Arial" pitchFamily="34" charset="0"/>
                        </a:rPr>
                        <a:t>Putih</a:t>
                      </a:r>
                      <a:endParaRPr lang="en-US" sz="2000">
                        <a:solidFill>
                          <a:schemeClr val="bg1"/>
                        </a:solidFill>
                        <a:latin typeface="Arial" pitchFamily="34" charset="0"/>
                        <a:cs typeface="Arial" pitchFamily="34" charset="0"/>
                      </a:endParaRPr>
                    </a:p>
                  </a:txBody>
                  <a:tcPr marL="108013" marR="108013" marT="48006" marB="48006">
                    <a:solidFill>
                      <a:schemeClr val="tx1"/>
                    </a:solidFill>
                  </a:tcPr>
                </a:tc>
                <a:tc>
                  <a:txBody>
                    <a:bodyPr/>
                    <a:lstStyle/>
                    <a:p>
                      <a:pPr algn="just"/>
                      <a:r>
                        <a:rPr lang="id-ID" sz="2000" kern="1200" smtClean="0">
                          <a:solidFill>
                            <a:schemeClr val="bg1"/>
                          </a:solidFill>
                          <a:latin typeface="Arial" pitchFamily="34" charset="0"/>
                          <a:cs typeface="Arial" pitchFamily="34" charset="0"/>
                        </a:rPr>
                        <a:t>Kemurnian/suci, bersih, kecermatan, inocent (tanpa dosa), steril, kematian.</a:t>
                      </a:r>
                      <a:endParaRPr lang="en-US" sz="2000">
                        <a:solidFill>
                          <a:schemeClr val="bg1"/>
                        </a:solidFill>
                        <a:latin typeface="Arial" pitchFamily="34" charset="0"/>
                        <a:cs typeface="Arial" pitchFamily="34" charset="0"/>
                      </a:endParaRPr>
                    </a:p>
                  </a:txBody>
                  <a:tcPr marL="108013" marR="108013" marT="48006" marB="48006">
                    <a:solidFill>
                      <a:schemeClr val="tx1"/>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nvGraphicFramePr>
        <p:xfrm>
          <a:off x="1676400" y="4953000"/>
          <a:ext cx="6781800" cy="1010412"/>
        </p:xfrm>
        <a:graphic>
          <a:graphicData uri="http://schemas.openxmlformats.org/drawingml/2006/table">
            <a:tbl>
              <a:tblPr firstRow="1" bandRow="1">
                <a:tableStyleId>{912C8C85-51F0-491E-9774-3900AFEF0FD7}</a:tableStyleId>
              </a:tblPr>
              <a:tblGrid>
                <a:gridCol w="1325178">
                  <a:extLst>
                    <a:ext uri="{9D8B030D-6E8A-4147-A177-3AD203B41FA5}">
                      <a16:colId xmlns:a16="http://schemas.microsoft.com/office/drawing/2014/main" val="20000"/>
                    </a:ext>
                  </a:extLst>
                </a:gridCol>
                <a:gridCol w="5456622">
                  <a:extLst>
                    <a:ext uri="{9D8B030D-6E8A-4147-A177-3AD203B41FA5}">
                      <a16:colId xmlns:a16="http://schemas.microsoft.com/office/drawing/2014/main" val="20001"/>
                    </a:ext>
                  </a:extLst>
                </a:gridCol>
              </a:tblGrid>
              <a:tr h="838200">
                <a:tc>
                  <a:txBody>
                    <a:bodyPr/>
                    <a:lstStyle/>
                    <a:p>
                      <a:pPr algn="ctr"/>
                      <a:r>
                        <a:rPr lang="en-US" sz="2000" err="1" smtClean="0">
                          <a:solidFill>
                            <a:sysClr val="windowText" lastClr="000000"/>
                          </a:solidFill>
                          <a:latin typeface="Arial" pitchFamily="34" charset="0"/>
                          <a:cs typeface="Arial" pitchFamily="34" charset="0"/>
                        </a:rPr>
                        <a:t>Hitam</a:t>
                      </a:r>
                      <a:endParaRPr lang="en-US" sz="2000">
                        <a:solidFill>
                          <a:sysClr val="windowText" lastClr="000000"/>
                        </a:solidFill>
                        <a:latin typeface="Arial" pitchFamily="34" charset="0"/>
                        <a:cs typeface="Arial" pitchFamily="34" charset="0"/>
                      </a:endParaRPr>
                    </a:p>
                  </a:txBody>
                  <a:tcPr marL="108013" marR="108013" marT="48006" marB="48006">
                    <a:solidFill>
                      <a:srgbClr val="FFC000"/>
                    </a:solidFill>
                  </a:tcPr>
                </a:tc>
                <a:tc>
                  <a:txBody>
                    <a:bodyPr/>
                    <a:lstStyle/>
                    <a:p>
                      <a:pPr algn="just"/>
                      <a:r>
                        <a:rPr lang="id-ID" sz="2000" kern="1200" smtClean="0">
                          <a:solidFill>
                            <a:sysClr val="windowText" lastClr="000000"/>
                          </a:solidFill>
                          <a:latin typeface="Arial" pitchFamily="34" charset="0"/>
                          <a:cs typeface="Arial" pitchFamily="34" charset="0"/>
                        </a:rPr>
                        <a:t>Kekuatan, seksualitas, kemewahan, kematian, misteri, ketakutan, ketidak</a:t>
                      </a:r>
                      <a:r>
                        <a:rPr lang="en-US" sz="2000" kern="1200" smtClean="0">
                          <a:solidFill>
                            <a:sysClr val="windowText" lastClr="000000"/>
                          </a:solidFill>
                          <a:latin typeface="Arial" pitchFamily="34" charset="0"/>
                          <a:cs typeface="Arial" pitchFamily="34" charset="0"/>
                        </a:rPr>
                        <a:t> </a:t>
                      </a:r>
                      <a:r>
                        <a:rPr lang="id-ID" sz="2000" kern="1200" smtClean="0">
                          <a:solidFill>
                            <a:sysClr val="windowText" lastClr="000000"/>
                          </a:solidFill>
                          <a:latin typeface="Arial" pitchFamily="34" charset="0"/>
                          <a:cs typeface="Arial" pitchFamily="34" charset="0"/>
                        </a:rPr>
                        <a:t>bahagian, keanggu</a:t>
                      </a:r>
                      <a:r>
                        <a:rPr lang="en-US" sz="2000" kern="1200" smtClean="0">
                          <a:solidFill>
                            <a:sysClr val="windowText" lastClr="000000"/>
                          </a:solidFill>
                          <a:latin typeface="Arial" pitchFamily="34" charset="0"/>
                          <a:cs typeface="Arial" pitchFamily="34" charset="0"/>
                        </a:rPr>
                        <a:t>n</a:t>
                      </a:r>
                      <a:r>
                        <a:rPr lang="id-ID" sz="2000" kern="1200" smtClean="0">
                          <a:solidFill>
                            <a:sysClr val="windowText" lastClr="000000"/>
                          </a:solidFill>
                          <a:latin typeface="Arial" pitchFamily="34" charset="0"/>
                          <a:cs typeface="Arial" pitchFamily="34" charset="0"/>
                        </a:rPr>
                        <a:t>an.</a:t>
                      </a:r>
                      <a:endParaRPr lang="en-US" sz="2000">
                        <a:solidFill>
                          <a:sysClr val="windowText" lastClr="000000"/>
                        </a:solidFill>
                        <a:latin typeface="Arial" pitchFamily="34" charset="0"/>
                        <a:cs typeface="Arial" pitchFamily="34" charset="0"/>
                      </a:endParaRPr>
                    </a:p>
                  </a:txBody>
                  <a:tcPr marL="108013" marR="108013" marT="48006" marB="48006">
                    <a:solidFill>
                      <a:srgbClr val="FFC000"/>
                    </a:solidFill>
                  </a:tcPr>
                </a:tc>
                <a:extLst>
                  <a:ext uri="{0D108BD9-81ED-4DB2-BD59-A6C34878D82A}">
                    <a16:rowId xmlns:a16="http://schemas.microsoft.com/office/drawing/2014/main" val="10000"/>
                  </a:ext>
                </a:extLst>
              </a:tr>
            </a:tbl>
          </a:graphicData>
        </a:graphic>
      </p:graphicFrame>
      <p:sp>
        <p:nvSpPr>
          <p:cNvPr id="11" name="Action Button: Return 10">
            <a:hlinkClick r:id="rId2" action="ppaction://hlinksldjump" highlightClick="1"/>
          </p:cNvPr>
          <p:cNvSpPr/>
          <p:nvPr/>
        </p:nvSpPr>
        <p:spPr>
          <a:xfrm>
            <a:off x="8610600" y="6324600"/>
            <a:ext cx="304800" cy="304800"/>
          </a:xfrm>
          <a:prstGeom prst="actionButtonRetur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609600"/>
            <a:ext cx="6781800" cy="5334001"/>
          </a:xfrm>
          <a:solidFill>
            <a:srgbClr val="00B050"/>
          </a:solidFill>
        </p:spPr>
        <p:style>
          <a:lnRef idx="3">
            <a:schemeClr val="lt1"/>
          </a:lnRef>
          <a:fillRef idx="1">
            <a:schemeClr val="accent3"/>
          </a:fillRef>
          <a:effectRef idx="1">
            <a:schemeClr val="accent3"/>
          </a:effectRef>
          <a:fontRef idx="minor">
            <a:schemeClr val="lt1"/>
          </a:fontRef>
        </p:style>
        <p:txBody>
          <a:bodyPr>
            <a:noAutofit/>
          </a:bodyPr>
          <a:lstStyle/>
          <a:p>
            <a:pPr marL="514350" indent="-514350">
              <a:buAutoNum type="alphaLcPeriod" startAt="2"/>
            </a:pPr>
            <a:r>
              <a:rPr lang="en-US" sz="2400" b="1" err="1" smtClean="0">
                <a:ln>
                  <a:solidFill>
                    <a:schemeClr val="bg1"/>
                  </a:solidFill>
                </a:ln>
                <a:solidFill>
                  <a:schemeClr val="bg1"/>
                </a:solidFill>
                <a:latin typeface="Arial Black" pitchFamily="34" charset="0"/>
              </a:rPr>
              <a:t>Resolusi</a:t>
            </a:r>
            <a:r>
              <a:rPr lang="en-US" sz="2400" b="1" smtClean="0">
                <a:ln>
                  <a:solidFill>
                    <a:schemeClr val="bg1"/>
                  </a:solidFill>
                </a:ln>
                <a:solidFill>
                  <a:schemeClr val="bg1"/>
                </a:solidFill>
                <a:latin typeface="Arial Black" pitchFamily="34" charset="0"/>
              </a:rPr>
              <a:t> </a:t>
            </a:r>
            <a:r>
              <a:rPr lang="en-US" sz="2400" b="1" err="1" smtClean="0">
                <a:ln>
                  <a:solidFill>
                    <a:schemeClr val="bg1"/>
                  </a:solidFill>
                </a:ln>
                <a:solidFill>
                  <a:schemeClr val="bg1"/>
                </a:solidFill>
                <a:latin typeface="Arial Black" pitchFamily="34" charset="0"/>
              </a:rPr>
              <a:t>Grafik</a:t>
            </a:r>
            <a:endParaRPr lang="en-US" sz="2400" b="1" smtClean="0">
              <a:ln>
                <a:solidFill>
                  <a:schemeClr val="bg1"/>
                </a:solidFill>
              </a:ln>
              <a:solidFill>
                <a:schemeClr val="bg1"/>
              </a:solidFill>
              <a:latin typeface="Arial Black" pitchFamily="34" charset="0"/>
            </a:endParaRPr>
          </a:p>
          <a:p>
            <a:pPr marL="514350" indent="-514350">
              <a:buNone/>
            </a:pPr>
            <a:endParaRPr lang="en-US" sz="1200" b="1" smtClean="0">
              <a:ln>
                <a:solidFill>
                  <a:schemeClr val="bg1"/>
                </a:solidFill>
              </a:ln>
              <a:solidFill>
                <a:schemeClr val="bg1"/>
              </a:solidFill>
            </a:endParaRPr>
          </a:p>
          <a:p>
            <a:pPr marL="0" indent="1588" algn="just">
              <a:buNone/>
            </a:pPr>
            <a:r>
              <a:rPr lang="en-US" sz="2400" err="1" smtClean="0">
                <a:ln>
                  <a:solidFill>
                    <a:schemeClr val="bg1"/>
                  </a:solidFill>
                </a:ln>
                <a:solidFill>
                  <a:schemeClr val="bg1"/>
                </a:solidFill>
              </a:rPr>
              <a:t>Resolusi</a:t>
            </a:r>
            <a:r>
              <a:rPr lang="en-US" sz="2400" smtClean="0">
                <a:ln>
                  <a:solidFill>
                    <a:schemeClr val="bg1"/>
                  </a:solidFill>
                </a:ln>
                <a:solidFill>
                  <a:schemeClr val="bg1"/>
                </a:solidFill>
              </a:rPr>
              <a:t> </a:t>
            </a:r>
            <a:r>
              <a:rPr lang="en-US" sz="2400" err="1" smtClean="0">
                <a:ln>
                  <a:solidFill>
                    <a:schemeClr val="bg1"/>
                  </a:solidFill>
                </a:ln>
                <a:solidFill>
                  <a:schemeClr val="bg1"/>
                </a:solidFill>
              </a:rPr>
              <a:t>merupakan</a:t>
            </a:r>
            <a:r>
              <a:rPr lang="en-US" sz="2400" smtClean="0">
                <a:ln>
                  <a:solidFill>
                    <a:schemeClr val="bg1"/>
                  </a:solidFill>
                </a:ln>
                <a:solidFill>
                  <a:schemeClr val="bg1"/>
                </a:solidFill>
              </a:rPr>
              <a:t> </a:t>
            </a:r>
            <a:r>
              <a:rPr lang="en-US" sz="2400" err="1" smtClean="0">
                <a:ln>
                  <a:solidFill>
                    <a:schemeClr val="bg1"/>
                  </a:solidFill>
                </a:ln>
                <a:solidFill>
                  <a:schemeClr val="bg1"/>
                </a:solidFill>
              </a:rPr>
              <a:t>jumlah</a:t>
            </a:r>
            <a:r>
              <a:rPr lang="en-US" sz="2400" smtClean="0">
                <a:ln>
                  <a:solidFill>
                    <a:schemeClr val="bg1"/>
                  </a:solidFill>
                </a:ln>
                <a:solidFill>
                  <a:schemeClr val="bg1"/>
                </a:solidFill>
              </a:rPr>
              <a:t> pixel yang </a:t>
            </a:r>
            <a:r>
              <a:rPr lang="en-US" sz="2400" err="1" smtClean="0">
                <a:ln>
                  <a:solidFill>
                    <a:schemeClr val="bg1"/>
                  </a:solidFill>
                </a:ln>
                <a:solidFill>
                  <a:schemeClr val="bg1"/>
                </a:solidFill>
              </a:rPr>
              <a:t>dimiliki</a:t>
            </a:r>
            <a:r>
              <a:rPr lang="en-US" sz="2400" smtClean="0">
                <a:ln>
                  <a:solidFill>
                    <a:schemeClr val="bg1"/>
                  </a:solidFill>
                </a:ln>
                <a:solidFill>
                  <a:schemeClr val="bg1"/>
                </a:solidFill>
              </a:rPr>
              <a:t> </a:t>
            </a:r>
            <a:r>
              <a:rPr lang="en-US" sz="2400" err="1" smtClean="0">
                <a:ln>
                  <a:solidFill>
                    <a:schemeClr val="bg1"/>
                  </a:solidFill>
                </a:ln>
                <a:solidFill>
                  <a:schemeClr val="bg1"/>
                </a:solidFill>
              </a:rPr>
              <a:t>suatu</a:t>
            </a:r>
            <a:r>
              <a:rPr lang="en-US" sz="2400" smtClean="0">
                <a:ln>
                  <a:solidFill>
                    <a:schemeClr val="bg1"/>
                  </a:solidFill>
                </a:ln>
                <a:solidFill>
                  <a:schemeClr val="bg1"/>
                </a:solidFill>
              </a:rPr>
              <a:t> </a:t>
            </a:r>
            <a:r>
              <a:rPr lang="en-US" sz="2400" err="1" smtClean="0">
                <a:ln>
                  <a:solidFill>
                    <a:schemeClr val="bg1"/>
                  </a:solidFill>
                </a:ln>
                <a:solidFill>
                  <a:schemeClr val="bg1"/>
                </a:solidFill>
              </a:rPr>
              <a:t>citra</a:t>
            </a:r>
            <a:r>
              <a:rPr lang="en-US" sz="2400" smtClean="0">
                <a:ln>
                  <a:solidFill>
                    <a:schemeClr val="bg1"/>
                  </a:solidFill>
                </a:ln>
                <a:solidFill>
                  <a:schemeClr val="bg1"/>
                </a:solidFill>
              </a:rPr>
              <a:t>. Pixel </a:t>
            </a:r>
            <a:r>
              <a:rPr lang="en-US" sz="2400" err="1" smtClean="0">
                <a:ln>
                  <a:solidFill>
                    <a:schemeClr val="bg1"/>
                  </a:solidFill>
                </a:ln>
                <a:solidFill>
                  <a:schemeClr val="bg1"/>
                </a:solidFill>
              </a:rPr>
              <a:t>merupakan</a:t>
            </a:r>
            <a:r>
              <a:rPr lang="en-US" sz="2400" smtClean="0">
                <a:ln>
                  <a:solidFill>
                    <a:schemeClr val="bg1"/>
                  </a:solidFill>
                </a:ln>
                <a:solidFill>
                  <a:schemeClr val="bg1"/>
                </a:solidFill>
              </a:rPr>
              <a:t> </a:t>
            </a:r>
            <a:r>
              <a:rPr lang="en-US" sz="2400" err="1" smtClean="0">
                <a:ln>
                  <a:solidFill>
                    <a:schemeClr val="bg1"/>
                  </a:solidFill>
                </a:ln>
                <a:solidFill>
                  <a:schemeClr val="bg1"/>
                </a:solidFill>
              </a:rPr>
              <a:t>ciri</a:t>
            </a:r>
            <a:r>
              <a:rPr lang="en-US" sz="2400" smtClean="0">
                <a:ln>
                  <a:solidFill>
                    <a:schemeClr val="bg1"/>
                  </a:solidFill>
                </a:ln>
                <a:solidFill>
                  <a:schemeClr val="bg1"/>
                </a:solidFill>
              </a:rPr>
              <a:t> </a:t>
            </a:r>
            <a:r>
              <a:rPr lang="en-US" sz="2400" err="1" smtClean="0">
                <a:ln>
                  <a:solidFill>
                    <a:schemeClr val="bg1"/>
                  </a:solidFill>
                </a:ln>
                <a:solidFill>
                  <a:schemeClr val="bg1"/>
                </a:solidFill>
              </a:rPr>
              <a:t>suatu</a:t>
            </a:r>
            <a:r>
              <a:rPr lang="en-US" sz="2400" smtClean="0">
                <a:ln>
                  <a:solidFill>
                    <a:schemeClr val="bg1"/>
                  </a:solidFill>
                </a:ln>
                <a:solidFill>
                  <a:schemeClr val="bg1"/>
                </a:solidFill>
              </a:rPr>
              <a:t> </a:t>
            </a:r>
            <a:r>
              <a:rPr lang="en-US" sz="2400" err="1" smtClean="0">
                <a:ln>
                  <a:solidFill>
                    <a:schemeClr val="bg1"/>
                  </a:solidFill>
                </a:ln>
                <a:solidFill>
                  <a:schemeClr val="bg1"/>
                </a:solidFill>
              </a:rPr>
              <a:t>citra</a:t>
            </a:r>
            <a:r>
              <a:rPr lang="en-US" sz="2400" smtClean="0">
                <a:ln>
                  <a:solidFill>
                    <a:schemeClr val="bg1"/>
                  </a:solidFill>
                </a:ln>
                <a:solidFill>
                  <a:schemeClr val="bg1"/>
                </a:solidFill>
              </a:rPr>
              <a:t> bitmap </a:t>
            </a:r>
            <a:r>
              <a:rPr lang="en-US" sz="2400" err="1" smtClean="0">
                <a:ln>
                  <a:solidFill>
                    <a:schemeClr val="bg1"/>
                  </a:solidFill>
                </a:ln>
                <a:solidFill>
                  <a:schemeClr val="bg1"/>
                </a:solidFill>
              </a:rPr>
              <a:t>sehingga</a:t>
            </a:r>
            <a:r>
              <a:rPr lang="en-US" sz="2400" smtClean="0">
                <a:ln>
                  <a:solidFill>
                    <a:schemeClr val="bg1"/>
                  </a:solidFill>
                </a:ln>
                <a:solidFill>
                  <a:schemeClr val="bg1"/>
                </a:solidFill>
              </a:rPr>
              <a:t> </a:t>
            </a:r>
            <a:r>
              <a:rPr lang="en-US" sz="2400" err="1" smtClean="0">
                <a:ln>
                  <a:solidFill>
                    <a:schemeClr val="bg1"/>
                  </a:solidFill>
                </a:ln>
                <a:solidFill>
                  <a:schemeClr val="bg1"/>
                </a:solidFill>
              </a:rPr>
              <a:t>resolusi</a:t>
            </a:r>
            <a:r>
              <a:rPr lang="en-US" sz="2400" smtClean="0">
                <a:ln>
                  <a:solidFill>
                    <a:schemeClr val="bg1"/>
                  </a:solidFill>
                </a:ln>
                <a:solidFill>
                  <a:schemeClr val="bg1"/>
                </a:solidFill>
              </a:rPr>
              <a:t> </a:t>
            </a:r>
            <a:r>
              <a:rPr lang="en-US" sz="2400" err="1" smtClean="0">
                <a:ln>
                  <a:solidFill>
                    <a:schemeClr val="bg1"/>
                  </a:solidFill>
                </a:ln>
                <a:solidFill>
                  <a:schemeClr val="bg1"/>
                </a:solidFill>
              </a:rPr>
              <a:t>dapat</a:t>
            </a:r>
            <a:r>
              <a:rPr lang="en-US" sz="2400" smtClean="0">
                <a:ln>
                  <a:solidFill>
                    <a:schemeClr val="bg1"/>
                  </a:solidFill>
                </a:ln>
                <a:solidFill>
                  <a:schemeClr val="bg1"/>
                </a:solidFill>
              </a:rPr>
              <a:t> </a:t>
            </a:r>
            <a:r>
              <a:rPr lang="en-US" sz="2400" err="1" smtClean="0">
                <a:ln>
                  <a:solidFill>
                    <a:schemeClr val="bg1"/>
                  </a:solidFill>
                </a:ln>
                <a:solidFill>
                  <a:schemeClr val="bg1"/>
                </a:solidFill>
              </a:rPr>
              <a:t>menjelaskan</a:t>
            </a:r>
            <a:r>
              <a:rPr lang="en-US" sz="2400" smtClean="0">
                <a:ln>
                  <a:solidFill>
                    <a:schemeClr val="bg1"/>
                  </a:solidFill>
                </a:ln>
                <a:solidFill>
                  <a:schemeClr val="bg1"/>
                </a:solidFill>
              </a:rPr>
              <a:t> </a:t>
            </a:r>
            <a:r>
              <a:rPr lang="en-US" sz="2400" i="1" err="1" smtClean="0">
                <a:ln>
                  <a:solidFill>
                    <a:schemeClr val="bg1"/>
                  </a:solidFill>
                </a:ln>
                <a:solidFill>
                  <a:schemeClr val="bg1"/>
                </a:solidFill>
              </a:rPr>
              <a:t>kualitas</a:t>
            </a:r>
            <a:r>
              <a:rPr lang="en-US" sz="2400" i="1" smtClean="0">
                <a:ln>
                  <a:solidFill>
                    <a:schemeClr val="bg1"/>
                  </a:solidFill>
                </a:ln>
                <a:solidFill>
                  <a:schemeClr val="bg1"/>
                </a:solidFill>
              </a:rPr>
              <a:t> </a:t>
            </a:r>
            <a:r>
              <a:rPr lang="en-US" sz="2400" i="1" err="1" smtClean="0">
                <a:ln>
                  <a:solidFill>
                    <a:schemeClr val="bg1"/>
                  </a:solidFill>
                </a:ln>
                <a:solidFill>
                  <a:schemeClr val="bg1"/>
                </a:solidFill>
              </a:rPr>
              <a:t>suatu</a:t>
            </a:r>
            <a:r>
              <a:rPr lang="en-US" sz="2400" i="1" smtClean="0">
                <a:ln>
                  <a:solidFill>
                    <a:schemeClr val="bg1"/>
                  </a:solidFill>
                </a:ln>
                <a:solidFill>
                  <a:schemeClr val="bg1"/>
                </a:solidFill>
              </a:rPr>
              <a:t> </a:t>
            </a:r>
            <a:r>
              <a:rPr lang="en-US" sz="2400" i="1" err="1" smtClean="0">
                <a:ln>
                  <a:solidFill>
                    <a:schemeClr val="bg1"/>
                  </a:solidFill>
                </a:ln>
                <a:solidFill>
                  <a:schemeClr val="bg1"/>
                </a:solidFill>
              </a:rPr>
              <a:t>citra</a:t>
            </a:r>
            <a:r>
              <a:rPr lang="en-US" sz="2400" i="1" smtClean="0">
                <a:ln>
                  <a:solidFill>
                    <a:schemeClr val="bg1"/>
                  </a:solidFill>
                </a:ln>
                <a:solidFill>
                  <a:schemeClr val="bg1"/>
                </a:solidFill>
              </a:rPr>
              <a:t> bitmap.</a:t>
            </a:r>
            <a:r>
              <a:rPr lang="en-US" sz="2400" smtClean="0">
                <a:ln>
                  <a:solidFill>
                    <a:schemeClr val="bg1"/>
                  </a:solidFill>
                </a:ln>
                <a:solidFill>
                  <a:schemeClr val="bg1"/>
                </a:solidFill>
              </a:rPr>
              <a:t> </a:t>
            </a:r>
            <a:r>
              <a:rPr lang="en-US" sz="2400" err="1" smtClean="0">
                <a:ln>
                  <a:solidFill>
                    <a:schemeClr val="bg1"/>
                  </a:solidFill>
                </a:ln>
                <a:solidFill>
                  <a:schemeClr val="bg1"/>
                </a:solidFill>
              </a:rPr>
              <a:t>Jika</a:t>
            </a:r>
            <a:r>
              <a:rPr lang="en-US" sz="2400" smtClean="0">
                <a:ln>
                  <a:solidFill>
                    <a:schemeClr val="bg1"/>
                  </a:solidFill>
                </a:ln>
                <a:solidFill>
                  <a:schemeClr val="bg1"/>
                </a:solidFill>
              </a:rPr>
              <a:t> </a:t>
            </a:r>
            <a:r>
              <a:rPr lang="en-US" sz="2400" err="1" smtClean="0">
                <a:ln>
                  <a:solidFill>
                    <a:schemeClr val="bg1"/>
                  </a:solidFill>
                </a:ln>
                <a:solidFill>
                  <a:schemeClr val="bg1"/>
                </a:solidFill>
              </a:rPr>
              <a:t>merupakan</a:t>
            </a:r>
            <a:r>
              <a:rPr lang="en-US" sz="2400" smtClean="0">
                <a:ln>
                  <a:solidFill>
                    <a:schemeClr val="bg1"/>
                  </a:solidFill>
                </a:ln>
                <a:solidFill>
                  <a:schemeClr val="bg1"/>
                </a:solidFill>
              </a:rPr>
              <a:t> </a:t>
            </a:r>
            <a:r>
              <a:rPr lang="en-US" sz="2400" err="1" smtClean="0">
                <a:ln>
                  <a:solidFill>
                    <a:schemeClr val="bg1"/>
                  </a:solidFill>
                </a:ln>
                <a:solidFill>
                  <a:schemeClr val="bg1"/>
                </a:solidFill>
              </a:rPr>
              <a:t>atribut</a:t>
            </a:r>
            <a:r>
              <a:rPr lang="en-US" sz="2400" smtClean="0">
                <a:ln>
                  <a:solidFill>
                    <a:schemeClr val="bg1"/>
                  </a:solidFill>
                </a:ln>
                <a:solidFill>
                  <a:schemeClr val="bg1"/>
                </a:solidFill>
              </a:rPr>
              <a:t> </a:t>
            </a:r>
            <a:r>
              <a:rPr lang="en-US" sz="2400" err="1" smtClean="0">
                <a:ln>
                  <a:solidFill>
                    <a:schemeClr val="bg1"/>
                  </a:solidFill>
                </a:ln>
                <a:solidFill>
                  <a:schemeClr val="bg1"/>
                </a:solidFill>
              </a:rPr>
              <a:t>asli</a:t>
            </a:r>
            <a:r>
              <a:rPr lang="en-US" sz="2400" smtClean="0">
                <a:ln>
                  <a:solidFill>
                    <a:schemeClr val="bg1"/>
                  </a:solidFill>
                </a:ln>
                <a:solidFill>
                  <a:schemeClr val="bg1"/>
                </a:solidFill>
              </a:rPr>
              <a:t> (</a:t>
            </a:r>
            <a:r>
              <a:rPr lang="en-US" sz="2400" err="1" smtClean="0">
                <a:ln>
                  <a:solidFill>
                    <a:schemeClr val="bg1"/>
                  </a:solidFill>
                </a:ln>
                <a:solidFill>
                  <a:schemeClr val="bg1"/>
                </a:solidFill>
              </a:rPr>
              <a:t>belum</a:t>
            </a:r>
            <a:r>
              <a:rPr lang="en-US" sz="2400" smtClean="0">
                <a:ln>
                  <a:solidFill>
                    <a:schemeClr val="bg1"/>
                  </a:solidFill>
                </a:ln>
                <a:solidFill>
                  <a:schemeClr val="bg1"/>
                </a:solidFill>
              </a:rPr>
              <a:t> </a:t>
            </a:r>
            <a:r>
              <a:rPr lang="en-US" sz="2400" err="1" smtClean="0">
                <a:ln>
                  <a:solidFill>
                    <a:schemeClr val="bg1"/>
                  </a:solidFill>
                </a:ln>
                <a:solidFill>
                  <a:schemeClr val="bg1"/>
                </a:solidFill>
              </a:rPr>
              <a:t>diproses</a:t>
            </a:r>
            <a:r>
              <a:rPr lang="en-US" sz="2400" smtClean="0">
                <a:ln>
                  <a:solidFill>
                    <a:schemeClr val="bg1"/>
                  </a:solidFill>
                </a:ln>
                <a:solidFill>
                  <a:schemeClr val="bg1"/>
                </a:solidFill>
              </a:rPr>
              <a:t>). Makin </a:t>
            </a:r>
            <a:r>
              <a:rPr lang="en-US" sz="2400" err="1" smtClean="0">
                <a:ln>
                  <a:solidFill>
                    <a:schemeClr val="bg1"/>
                  </a:solidFill>
                </a:ln>
                <a:solidFill>
                  <a:schemeClr val="bg1"/>
                </a:solidFill>
              </a:rPr>
              <a:t>tinggi</a:t>
            </a:r>
            <a:r>
              <a:rPr lang="en-US" sz="2400" smtClean="0">
                <a:ln>
                  <a:solidFill>
                    <a:schemeClr val="bg1"/>
                  </a:solidFill>
                </a:ln>
                <a:solidFill>
                  <a:schemeClr val="bg1"/>
                </a:solidFill>
              </a:rPr>
              <a:t> </a:t>
            </a:r>
            <a:r>
              <a:rPr lang="en-US" sz="2400" err="1" smtClean="0">
                <a:ln>
                  <a:solidFill>
                    <a:schemeClr val="bg1"/>
                  </a:solidFill>
                </a:ln>
                <a:solidFill>
                  <a:schemeClr val="bg1"/>
                </a:solidFill>
              </a:rPr>
              <a:t>resolusi</a:t>
            </a:r>
            <a:r>
              <a:rPr lang="en-US" sz="2400" smtClean="0">
                <a:ln>
                  <a:solidFill>
                    <a:schemeClr val="bg1"/>
                  </a:solidFill>
                </a:ln>
                <a:solidFill>
                  <a:schemeClr val="bg1"/>
                </a:solidFill>
              </a:rPr>
              <a:t> </a:t>
            </a:r>
            <a:r>
              <a:rPr lang="en-US" sz="2400" err="1" smtClean="0">
                <a:ln>
                  <a:solidFill>
                    <a:schemeClr val="bg1"/>
                  </a:solidFill>
                </a:ln>
                <a:solidFill>
                  <a:schemeClr val="bg1"/>
                </a:solidFill>
              </a:rPr>
              <a:t>suatu</a:t>
            </a:r>
            <a:r>
              <a:rPr lang="en-US" sz="2400" smtClean="0">
                <a:ln>
                  <a:solidFill>
                    <a:schemeClr val="bg1"/>
                  </a:solidFill>
                </a:ln>
                <a:solidFill>
                  <a:schemeClr val="bg1"/>
                </a:solidFill>
              </a:rPr>
              <a:t> </a:t>
            </a:r>
            <a:r>
              <a:rPr lang="en-US" sz="2400" err="1" smtClean="0">
                <a:ln>
                  <a:solidFill>
                    <a:schemeClr val="bg1"/>
                  </a:solidFill>
                </a:ln>
                <a:solidFill>
                  <a:schemeClr val="bg1"/>
                </a:solidFill>
              </a:rPr>
              <a:t>citra</a:t>
            </a:r>
            <a:r>
              <a:rPr lang="en-US" sz="2400" smtClean="0">
                <a:ln>
                  <a:solidFill>
                    <a:schemeClr val="bg1"/>
                  </a:solidFill>
                </a:ln>
                <a:solidFill>
                  <a:schemeClr val="bg1"/>
                </a:solidFill>
              </a:rPr>
              <a:t>, </a:t>
            </a:r>
            <a:r>
              <a:rPr lang="en-US" sz="2400" err="1" smtClean="0">
                <a:ln>
                  <a:solidFill>
                    <a:schemeClr val="bg1"/>
                  </a:solidFill>
                </a:ln>
                <a:solidFill>
                  <a:schemeClr val="bg1"/>
                </a:solidFill>
              </a:rPr>
              <a:t>makin</a:t>
            </a:r>
            <a:r>
              <a:rPr lang="en-US" sz="2400" smtClean="0">
                <a:ln>
                  <a:solidFill>
                    <a:schemeClr val="bg1"/>
                  </a:solidFill>
                </a:ln>
                <a:solidFill>
                  <a:schemeClr val="bg1"/>
                </a:solidFill>
              </a:rPr>
              <a:t> </a:t>
            </a:r>
            <a:r>
              <a:rPr lang="en-US" sz="2400" err="1" smtClean="0">
                <a:ln>
                  <a:solidFill>
                    <a:schemeClr val="bg1"/>
                  </a:solidFill>
                </a:ln>
                <a:solidFill>
                  <a:schemeClr val="bg1"/>
                </a:solidFill>
              </a:rPr>
              <a:t>tinggi</a:t>
            </a:r>
            <a:r>
              <a:rPr lang="en-US" sz="2400" smtClean="0">
                <a:ln>
                  <a:solidFill>
                    <a:schemeClr val="bg1"/>
                  </a:solidFill>
                </a:ln>
                <a:solidFill>
                  <a:schemeClr val="bg1"/>
                </a:solidFill>
              </a:rPr>
              <a:t> </a:t>
            </a:r>
            <a:r>
              <a:rPr lang="en-US" sz="2400" err="1" smtClean="0">
                <a:ln>
                  <a:solidFill>
                    <a:schemeClr val="bg1"/>
                  </a:solidFill>
                </a:ln>
                <a:solidFill>
                  <a:schemeClr val="bg1"/>
                </a:solidFill>
              </a:rPr>
              <a:t>kualitasnya</a:t>
            </a:r>
            <a:r>
              <a:rPr lang="en-US" sz="2400" smtClean="0">
                <a:ln>
                  <a:solidFill>
                    <a:schemeClr val="bg1"/>
                  </a:solidFill>
                </a:ln>
                <a:solidFill>
                  <a:schemeClr val="bg1"/>
                </a:solidFill>
              </a:rPr>
              <a:t>, yang </a:t>
            </a:r>
            <a:r>
              <a:rPr lang="en-US" sz="2400" err="1" smtClean="0">
                <a:ln>
                  <a:solidFill>
                    <a:schemeClr val="bg1"/>
                  </a:solidFill>
                </a:ln>
                <a:solidFill>
                  <a:schemeClr val="bg1"/>
                </a:solidFill>
              </a:rPr>
              <a:t>berarti</a:t>
            </a:r>
            <a:r>
              <a:rPr lang="en-US" sz="2400" smtClean="0">
                <a:ln>
                  <a:solidFill>
                    <a:schemeClr val="bg1"/>
                  </a:solidFill>
                </a:ln>
                <a:solidFill>
                  <a:schemeClr val="bg1"/>
                </a:solidFill>
              </a:rPr>
              <a:t> </a:t>
            </a:r>
            <a:r>
              <a:rPr lang="en-US" sz="2400" err="1" smtClean="0">
                <a:ln>
                  <a:solidFill>
                    <a:schemeClr val="bg1"/>
                  </a:solidFill>
                </a:ln>
                <a:solidFill>
                  <a:schemeClr val="bg1"/>
                </a:solidFill>
              </a:rPr>
              <a:t>makin</a:t>
            </a:r>
            <a:r>
              <a:rPr lang="en-US" sz="2400" smtClean="0">
                <a:ln>
                  <a:solidFill>
                    <a:schemeClr val="bg1"/>
                  </a:solidFill>
                </a:ln>
                <a:solidFill>
                  <a:schemeClr val="bg1"/>
                </a:solidFill>
              </a:rPr>
              <a:t> </a:t>
            </a:r>
            <a:r>
              <a:rPr lang="en-US" sz="2400" err="1" smtClean="0">
                <a:ln>
                  <a:solidFill>
                    <a:schemeClr val="bg1"/>
                  </a:solidFill>
                </a:ln>
                <a:solidFill>
                  <a:schemeClr val="bg1"/>
                </a:solidFill>
              </a:rPr>
              <a:t>luas</a:t>
            </a:r>
            <a:r>
              <a:rPr lang="en-US" sz="2400" smtClean="0">
                <a:ln>
                  <a:solidFill>
                    <a:schemeClr val="bg1"/>
                  </a:solidFill>
                </a:ln>
                <a:solidFill>
                  <a:schemeClr val="bg1"/>
                </a:solidFill>
              </a:rPr>
              <a:t> </a:t>
            </a:r>
            <a:r>
              <a:rPr lang="en-US" sz="2400" err="1" smtClean="0">
                <a:ln>
                  <a:solidFill>
                    <a:schemeClr val="bg1"/>
                  </a:solidFill>
                </a:ln>
                <a:solidFill>
                  <a:schemeClr val="bg1"/>
                </a:solidFill>
              </a:rPr>
              <a:t>gambarnya</a:t>
            </a:r>
            <a:r>
              <a:rPr lang="en-US" sz="2400" smtClean="0">
                <a:ln>
                  <a:solidFill>
                    <a:schemeClr val="bg1"/>
                  </a:solidFill>
                </a:ln>
                <a:solidFill>
                  <a:schemeClr val="bg1"/>
                </a:solidFill>
              </a:rPr>
              <a:t>.</a:t>
            </a:r>
          </a:p>
          <a:p>
            <a:pPr marL="0" indent="1588" algn="just">
              <a:buNone/>
            </a:pPr>
            <a:r>
              <a:rPr lang="en-US" sz="2400" err="1" smtClean="0">
                <a:ln>
                  <a:solidFill>
                    <a:schemeClr val="bg1"/>
                  </a:solidFill>
                </a:ln>
                <a:solidFill>
                  <a:schemeClr val="bg1"/>
                </a:solidFill>
              </a:rPr>
              <a:t>Resolusi</a:t>
            </a:r>
            <a:r>
              <a:rPr lang="en-US" sz="2400" smtClean="0">
                <a:ln>
                  <a:solidFill>
                    <a:schemeClr val="bg1"/>
                  </a:solidFill>
                </a:ln>
                <a:solidFill>
                  <a:schemeClr val="bg1"/>
                </a:solidFill>
              </a:rPr>
              <a:t> </a:t>
            </a:r>
            <a:r>
              <a:rPr lang="en-US" sz="2400" err="1" smtClean="0">
                <a:ln>
                  <a:solidFill>
                    <a:schemeClr val="bg1"/>
                  </a:solidFill>
                </a:ln>
                <a:solidFill>
                  <a:schemeClr val="bg1"/>
                </a:solidFill>
              </a:rPr>
              <a:t>dapat</a:t>
            </a:r>
            <a:r>
              <a:rPr lang="en-US" sz="2400" smtClean="0">
                <a:ln>
                  <a:solidFill>
                    <a:schemeClr val="bg1"/>
                  </a:solidFill>
                </a:ln>
                <a:solidFill>
                  <a:schemeClr val="bg1"/>
                </a:solidFill>
              </a:rPr>
              <a:t> </a:t>
            </a:r>
            <a:r>
              <a:rPr lang="en-US" sz="2400" err="1" smtClean="0">
                <a:ln>
                  <a:solidFill>
                    <a:schemeClr val="bg1"/>
                  </a:solidFill>
                </a:ln>
                <a:solidFill>
                  <a:schemeClr val="bg1"/>
                </a:solidFill>
              </a:rPr>
              <a:t>dinyatakan</a:t>
            </a:r>
            <a:r>
              <a:rPr lang="en-US" sz="2400" smtClean="0">
                <a:ln>
                  <a:solidFill>
                    <a:schemeClr val="bg1"/>
                  </a:solidFill>
                </a:ln>
                <a:solidFill>
                  <a:schemeClr val="bg1"/>
                </a:solidFill>
              </a:rPr>
              <a:t> </a:t>
            </a:r>
            <a:r>
              <a:rPr lang="en-US" sz="2400" err="1" smtClean="0">
                <a:ln>
                  <a:solidFill>
                    <a:schemeClr val="bg1"/>
                  </a:solidFill>
                </a:ln>
                <a:solidFill>
                  <a:schemeClr val="bg1"/>
                </a:solidFill>
              </a:rPr>
              <a:t>dalam</a:t>
            </a:r>
            <a:r>
              <a:rPr lang="en-US" sz="2400" smtClean="0">
                <a:ln>
                  <a:solidFill>
                    <a:schemeClr val="bg1"/>
                  </a:solidFill>
                </a:ln>
                <a:solidFill>
                  <a:schemeClr val="bg1"/>
                </a:solidFill>
              </a:rPr>
              <a:t> </a:t>
            </a:r>
            <a:r>
              <a:rPr lang="en-US" sz="2400" err="1" smtClean="0">
                <a:ln>
                  <a:solidFill>
                    <a:schemeClr val="bg1"/>
                  </a:solidFill>
                </a:ln>
                <a:solidFill>
                  <a:schemeClr val="bg1"/>
                </a:solidFill>
              </a:rPr>
              <a:t>bentuk</a:t>
            </a:r>
            <a:r>
              <a:rPr lang="en-US" sz="2400" smtClean="0">
                <a:ln>
                  <a:solidFill>
                    <a:schemeClr val="bg1"/>
                  </a:solidFill>
                </a:ln>
                <a:solidFill>
                  <a:schemeClr val="bg1"/>
                </a:solidFill>
              </a:rPr>
              <a:t> </a:t>
            </a:r>
            <a:r>
              <a:rPr lang="en-US" sz="2400" err="1" smtClean="0">
                <a:ln>
                  <a:solidFill>
                    <a:schemeClr val="bg1"/>
                  </a:solidFill>
                </a:ln>
                <a:solidFill>
                  <a:schemeClr val="bg1"/>
                </a:solidFill>
              </a:rPr>
              <a:t>jumlah</a:t>
            </a:r>
            <a:r>
              <a:rPr lang="en-US" sz="2400" smtClean="0">
                <a:ln>
                  <a:solidFill>
                    <a:schemeClr val="bg1"/>
                  </a:solidFill>
                </a:ln>
                <a:solidFill>
                  <a:schemeClr val="bg1"/>
                </a:solidFill>
              </a:rPr>
              <a:t> pixel </a:t>
            </a:r>
            <a:r>
              <a:rPr lang="en-US" sz="2400" err="1" smtClean="0">
                <a:ln>
                  <a:solidFill>
                    <a:schemeClr val="bg1"/>
                  </a:solidFill>
                </a:ln>
                <a:solidFill>
                  <a:schemeClr val="bg1"/>
                </a:solidFill>
              </a:rPr>
              <a:t>seperti</a:t>
            </a:r>
            <a:r>
              <a:rPr lang="en-US" sz="2400" smtClean="0">
                <a:ln>
                  <a:solidFill>
                    <a:schemeClr val="bg1"/>
                  </a:solidFill>
                </a:ln>
                <a:solidFill>
                  <a:schemeClr val="bg1"/>
                </a:solidFill>
              </a:rPr>
              <a:t> </a:t>
            </a:r>
            <a:r>
              <a:rPr lang="en-US" sz="2400" err="1" smtClean="0">
                <a:ln>
                  <a:solidFill>
                    <a:schemeClr val="bg1"/>
                  </a:solidFill>
                </a:ln>
                <a:solidFill>
                  <a:schemeClr val="bg1"/>
                </a:solidFill>
              </a:rPr>
              <a:t>misalnya</a:t>
            </a:r>
            <a:r>
              <a:rPr lang="en-US" sz="2400" smtClean="0">
                <a:ln>
                  <a:solidFill>
                    <a:schemeClr val="bg1"/>
                  </a:solidFill>
                </a:ln>
                <a:solidFill>
                  <a:schemeClr val="bg1"/>
                </a:solidFill>
              </a:rPr>
              <a:t> 800 x 600 </a:t>
            </a:r>
            <a:r>
              <a:rPr lang="en-US" sz="2400" err="1" smtClean="0">
                <a:ln>
                  <a:solidFill>
                    <a:schemeClr val="bg1"/>
                  </a:solidFill>
                </a:ln>
                <a:solidFill>
                  <a:schemeClr val="bg1"/>
                </a:solidFill>
              </a:rPr>
              <a:t>atau</a:t>
            </a:r>
            <a:r>
              <a:rPr lang="en-US" sz="2400" smtClean="0">
                <a:ln>
                  <a:solidFill>
                    <a:schemeClr val="bg1"/>
                  </a:solidFill>
                </a:ln>
                <a:solidFill>
                  <a:schemeClr val="bg1"/>
                </a:solidFill>
              </a:rPr>
              <a:t> 1024 x 768. </a:t>
            </a:r>
            <a:r>
              <a:rPr lang="en-US" sz="2400" err="1" smtClean="0">
                <a:ln>
                  <a:solidFill>
                    <a:schemeClr val="bg1"/>
                  </a:solidFill>
                </a:ln>
                <a:solidFill>
                  <a:schemeClr val="bg1"/>
                </a:solidFill>
              </a:rPr>
              <a:t>resolusi</a:t>
            </a:r>
            <a:r>
              <a:rPr lang="en-US" sz="2400" smtClean="0">
                <a:ln>
                  <a:solidFill>
                    <a:schemeClr val="bg1"/>
                  </a:solidFill>
                </a:ln>
                <a:solidFill>
                  <a:schemeClr val="bg1"/>
                </a:solidFill>
              </a:rPr>
              <a:t> </a:t>
            </a:r>
            <a:r>
              <a:rPr lang="en-US" sz="2400" err="1" smtClean="0">
                <a:ln>
                  <a:solidFill>
                    <a:schemeClr val="bg1"/>
                  </a:solidFill>
                </a:ln>
                <a:solidFill>
                  <a:schemeClr val="bg1"/>
                </a:solidFill>
              </a:rPr>
              <a:t>dapat</a:t>
            </a:r>
            <a:r>
              <a:rPr lang="en-US" sz="2400" smtClean="0">
                <a:ln>
                  <a:solidFill>
                    <a:schemeClr val="bg1"/>
                  </a:solidFill>
                </a:ln>
                <a:solidFill>
                  <a:schemeClr val="bg1"/>
                </a:solidFill>
              </a:rPr>
              <a:t> </a:t>
            </a:r>
            <a:r>
              <a:rPr lang="en-US" sz="2400" err="1" smtClean="0">
                <a:ln>
                  <a:solidFill>
                    <a:schemeClr val="bg1"/>
                  </a:solidFill>
                </a:ln>
                <a:solidFill>
                  <a:schemeClr val="bg1"/>
                </a:solidFill>
              </a:rPr>
              <a:t>juga</a:t>
            </a:r>
            <a:r>
              <a:rPr lang="en-US" sz="2400" smtClean="0">
                <a:ln>
                  <a:solidFill>
                    <a:schemeClr val="bg1"/>
                  </a:solidFill>
                </a:ln>
                <a:solidFill>
                  <a:schemeClr val="bg1"/>
                </a:solidFill>
              </a:rPr>
              <a:t> </a:t>
            </a:r>
            <a:r>
              <a:rPr lang="en-US" sz="2400" err="1" smtClean="0">
                <a:ln>
                  <a:solidFill>
                    <a:schemeClr val="bg1"/>
                  </a:solidFill>
                </a:ln>
                <a:solidFill>
                  <a:schemeClr val="bg1"/>
                </a:solidFill>
              </a:rPr>
              <a:t>dinyatakan</a:t>
            </a:r>
            <a:r>
              <a:rPr lang="en-US" sz="2400" smtClean="0">
                <a:ln>
                  <a:solidFill>
                    <a:schemeClr val="bg1"/>
                  </a:solidFill>
                </a:ln>
                <a:solidFill>
                  <a:schemeClr val="bg1"/>
                </a:solidFill>
              </a:rPr>
              <a:t> </a:t>
            </a:r>
            <a:r>
              <a:rPr lang="en-US" sz="2400" err="1" smtClean="0">
                <a:ln>
                  <a:solidFill>
                    <a:schemeClr val="bg1"/>
                  </a:solidFill>
                </a:ln>
                <a:solidFill>
                  <a:schemeClr val="bg1"/>
                </a:solidFill>
              </a:rPr>
              <a:t>dalam</a:t>
            </a:r>
            <a:r>
              <a:rPr lang="en-US" sz="2400" smtClean="0">
                <a:ln>
                  <a:solidFill>
                    <a:schemeClr val="bg1"/>
                  </a:solidFill>
                </a:ln>
                <a:solidFill>
                  <a:schemeClr val="bg1"/>
                </a:solidFill>
              </a:rPr>
              <a:t> </a:t>
            </a:r>
            <a:r>
              <a:rPr lang="en-US" sz="2400" err="1" smtClean="0">
                <a:ln>
                  <a:solidFill>
                    <a:schemeClr val="bg1"/>
                  </a:solidFill>
                </a:ln>
                <a:solidFill>
                  <a:schemeClr val="bg1"/>
                </a:solidFill>
              </a:rPr>
              <a:t>satuan</a:t>
            </a:r>
            <a:r>
              <a:rPr lang="en-US" sz="2400" smtClean="0">
                <a:ln>
                  <a:solidFill>
                    <a:schemeClr val="bg1"/>
                  </a:solidFill>
                </a:ln>
                <a:solidFill>
                  <a:schemeClr val="bg1"/>
                </a:solidFill>
              </a:rPr>
              <a:t> dpi </a:t>
            </a:r>
            <a:r>
              <a:rPr lang="en-US" sz="2400" i="1" smtClean="0">
                <a:ln>
                  <a:solidFill>
                    <a:schemeClr val="bg1"/>
                  </a:solidFill>
                </a:ln>
                <a:solidFill>
                  <a:schemeClr val="bg1"/>
                </a:solidFill>
              </a:rPr>
              <a:t>(dot per inch)</a:t>
            </a:r>
            <a:r>
              <a:rPr lang="en-US" sz="2400" smtClean="0">
                <a:ln>
                  <a:solidFill>
                    <a:schemeClr val="bg1"/>
                  </a:solidFill>
                </a:ln>
                <a:solidFill>
                  <a:schemeClr val="bg1"/>
                </a:solidFill>
              </a:rPr>
              <a:t> </a:t>
            </a:r>
            <a:r>
              <a:rPr lang="en-US" sz="2400" err="1" smtClean="0">
                <a:ln>
                  <a:solidFill>
                    <a:schemeClr val="bg1"/>
                  </a:solidFill>
                </a:ln>
                <a:solidFill>
                  <a:schemeClr val="bg1"/>
                </a:solidFill>
              </a:rPr>
              <a:t>atau</a:t>
            </a:r>
            <a:r>
              <a:rPr lang="en-US" sz="2400" smtClean="0">
                <a:ln>
                  <a:solidFill>
                    <a:schemeClr val="bg1"/>
                  </a:solidFill>
                </a:ln>
                <a:solidFill>
                  <a:schemeClr val="bg1"/>
                </a:solidFill>
              </a:rPr>
              <a:t> </a:t>
            </a:r>
            <a:r>
              <a:rPr lang="en-US" sz="2400" err="1" smtClean="0">
                <a:ln>
                  <a:solidFill>
                    <a:schemeClr val="bg1"/>
                  </a:solidFill>
                </a:ln>
                <a:solidFill>
                  <a:schemeClr val="bg1"/>
                </a:solidFill>
              </a:rPr>
              <a:t>ppi</a:t>
            </a:r>
            <a:r>
              <a:rPr lang="en-US" sz="2400" smtClean="0">
                <a:ln>
                  <a:solidFill>
                    <a:schemeClr val="bg1"/>
                  </a:solidFill>
                </a:ln>
                <a:solidFill>
                  <a:schemeClr val="bg1"/>
                </a:solidFill>
              </a:rPr>
              <a:t> </a:t>
            </a:r>
            <a:r>
              <a:rPr lang="en-US" sz="2400" i="1" smtClean="0">
                <a:ln>
                  <a:solidFill>
                    <a:schemeClr val="bg1"/>
                  </a:solidFill>
                </a:ln>
                <a:solidFill>
                  <a:schemeClr val="bg1"/>
                </a:solidFill>
              </a:rPr>
              <a:t>(pixel per </a:t>
            </a:r>
            <a:r>
              <a:rPr lang="en-US" sz="2400" i="1" err="1" smtClean="0">
                <a:ln>
                  <a:solidFill>
                    <a:schemeClr val="bg1"/>
                  </a:solidFill>
                </a:ln>
                <a:solidFill>
                  <a:schemeClr val="bg1"/>
                </a:solidFill>
              </a:rPr>
              <a:t>inchi</a:t>
            </a:r>
            <a:r>
              <a:rPr lang="en-US" sz="2400" i="1" smtClean="0">
                <a:ln>
                  <a:solidFill>
                    <a:schemeClr val="bg1"/>
                  </a:solidFill>
                </a:ln>
                <a:solidFill>
                  <a:schemeClr val="bg1"/>
                </a:solidFill>
              </a:rPr>
              <a:t>)</a:t>
            </a:r>
            <a:r>
              <a:rPr lang="en-US" sz="2400" smtClean="0">
                <a:ln>
                  <a:solidFill>
                    <a:schemeClr val="bg1"/>
                  </a:solidFill>
                </a:ln>
                <a:solidFill>
                  <a:schemeClr val="bg1"/>
                </a:solidFill>
              </a:rPr>
              <a:t> </a:t>
            </a:r>
            <a:r>
              <a:rPr lang="en-US" sz="2400" err="1" smtClean="0">
                <a:ln>
                  <a:solidFill>
                    <a:schemeClr val="bg1"/>
                  </a:solidFill>
                </a:ln>
                <a:solidFill>
                  <a:schemeClr val="bg1"/>
                </a:solidFill>
              </a:rPr>
              <a:t>ataupun</a:t>
            </a:r>
            <a:r>
              <a:rPr lang="en-US" sz="2400" smtClean="0">
                <a:ln>
                  <a:solidFill>
                    <a:schemeClr val="bg1"/>
                  </a:solidFill>
                </a:ln>
                <a:solidFill>
                  <a:schemeClr val="bg1"/>
                </a:solidFill>
              </a:rPr>
              <a:t> </a:t>
            </a:r>
            <a:r>
              <a:rPr lang="en-US" sz="2400" i="1" smtClean="0">
                <a:ln>
                  <a:solidFill>
                    <a:schemeClr val="bg1"/>
                  </a:solidFill>
                </a:ln>
                <a:solidFill>
                  <a:schemeClr val="bg1"/>
                </a:solidFill>
              </a:rPr>
              <a:t>pixel per </a:t>
            </a:r>
            <a:r>
              <a:rPr lang="en-US" sz="2400" i="1" err="1" smtClean="0">
                <a:ln>
                  <a:solidFill>
                    <a:schemeClr val="bg1"/>
                  </a:solidFill>
                </a:ln>
                <a:solidFill>
                  <a:schemeClr val="bg1"/>
                </a:solidFill>
              </a:rPr>
              <a:t>inchi</a:t>
            </a:r>
            <a:r>
              <a:rPr lang="en-US" sz="2400" smtClean="0">
                <a:ln>
                  <a:solidFill>
                    <a:schemeClr val="bg1"/>
                  </a:solidFill>
                </a:ln>
                <a:solidFill>
                  <a:schemeClr val="bg1"/>
                </a:solidFill>
              </a:rPr>
              <a:t>.</a:t>
            </a:r>
          </a:p>
          <a:p>
            <a:pPr marL="0" indent="1588" algn="just">
              <a:buNone/>
            </a:pPr>
            <a:endParaRPr lang="en-US" sz="2400" smtClean="0">
              <a:ln>
                <a:solidFill>
                  <a:schemeClr val="bg1"/>
                </a:solidFill>
              </a:ln>
              <a:solidFill>
                <a:schemeClr val="bg1"/>
              </a:solidFill>
            </a:endParaRPr>
          </a:p>
          <a:p>
            <a:endParaRPr lang="en-US" sz="2400">
              <a:ln>
                <a:solidFill>
                  <a:schemeClr val="bg1"/>
                </a:solidFill>
              </a:ln>
              <a:solidFill>
                <a:schemeClr val="bg1"/>
              </a:solidFill>
            </a:endParaRPr>
          </a:p>
        </p:txBody>
      </p:sp>
      <p:sp>
        <p:nvSpPr>
          <p:cNvPr id="5" name="Action Button: Return 4">
            <a:hlinkClick r:id="rId2" action="ppaction://hlinksldjump" highlightClick="1"/>
          </p:cNvPr>
          <p:cNvSpPr/>
          <p:nvPr/>
        </p:nvSpPr>
        <p:spPr>
          <a:xfrm>
            <a:off x="8610600" y="6324600"/>
            <a:ext cx="304800" cy="304800"/>
          </a:xfrm>
          <a:prstGeom prst="actionButtonRetur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685802"/>
            <a:ext cx="6949440" cy="5029198"/>
          </a:xfrm>
          <a:solidFill>
            <a:srgbClr val="00B050"/>
          </a:solidFill>
        </p:spPr>
        <p:style>
          <a:lnRef idx="3">
            <a:schemeClr val="lt1"/>
          </a:lnRef>
          <a:fillRef idx="1">
            <a:schemeClr val="accent3"/>
          </a:fillRef>
          <a:effectRef idx="1">
            <a:schemeClr val="accent3"/>
          </a:effectRef>
          <a:fontRef idx="minor">
            <a:schemeClr val="lt1"/>
          </a:fontRef>
        </p:style>
        <p:txBody>
          <a:bodyPr>
            <a:normAutofit fontScale="92500"/>
          </a:bodyPr>
          <a:lstStyle/>
          <a:p>
            <a:pPr marL="514350" indent="-514350">
              <a:buAutoNum type="alphaLcPeriod" startAt="3"/>
            </a:pPr>
            <a:r>
              <a:rPr lang="en-US" b="1" smtClean="0">
                <a:ln>
                  <a:solidFill>
                    <a:schemeClr val="bg1"/>
                  </a:solidFill>
                </a:ln>
                <a:solidFill>
                  <a:schemeClr val="bg1"/>
                </a:solidFill>
                <a:latin typeface="Arial Black" pitchFamily="34" charset="0"/>
              </a:rPr>
              <a:t>Tipe File</a:t>
            </a:r>
          </a:p>
          <a:p>
            <a:pPr marL="511175" indent="-511175" algn="just">
              <a:buNone/>
            </a:pPr>
            <a:r>
              <a:rPr lang="id-ID" sz="2800" smtClean="0">
                <a:ln>
                  <a:solidFill>
                    <a:schemeClr val="bg1"/>
                  </a:solidFill>
                </a:ln>
                <a:solidFill>
                  <a:schemeClr val="bg1"/>
                </a:solidFill>
                <a:latin typeface="Arial" pitchFamily="34" charset="0"/>
                <a:cs typeface="Arial" pitchFamily="34" charset="0"/>
              </a:rPr>
              <a:t>	</a:t>
            </a:r>
            <a:r>
              <a:rPr lang="en-US" sz="2800" smtClean="0">
                <a:ln>
                  <a:solidFill>
                    <a:schemeClr val="bg1"/>
                  </a:solidFill>
                </a:ln>
                <a:solidFill>
                  <a:schemeClr val="bg1"/>
                </a:solidFill>
                <a:latin typeface="Arial" pitchFamily="34" charset="0"/>
                <a:cs typeface="Arial" pitchFamily="34" charset="0"/>
              </a:rPr>
              <a:t>Pada umumnya gambar-gambar tersebut berformat JPEG</a:t>
            </a:r>
            <a:r>
              <a:rPr lang="id-ID" sz="2800" smtClean="0">
                <a:ln>
                  <a:solidFill>
                    <a:schemeClr val="bg1"/>
                  </a:solidFill>
                </a:ln>
                <a:solidFill>
                  <a:schemeClr val="bg1"/>
                </a:solidFill>
                <a:latin typeface="Arial" pitchFamily="34" charset="0"/>
                <a:cs typeface="Arial" pitchFamily="34" charset="0"/>
              </a:rPr>
              <a:t> </a:t>
            </a:r>
            <a:r>
              <a:rPr lang="en-US" sz="2800" smtClean="0">
                <a:ln>
                  <a:solidFill>
                    <a:schemeClr val="bg1"/>
                  </a:solidFill>
                </a:ln>
                <a:solidFill>
                  <a:schemeClr val="bg1"/>
                </a:solidFill>
                <a:latin typeface="Arial" pitchFamily="34" charset="0"/>
                <a:cs typeface="Arial" pitchFamily="34" charset="0"/>
              </a:rPr>
              <a:t>/JPG, GIF, TIFF,  PNG dan BMP. Menjadi hal penting untuk mengetahui tentang karakteristik format/type file gambar/image, agar ketika kita melakukan aktivitas yang berkaitan dengan gambar atau graphic, kita dapat melakukannya secara tepat dan bijak.</a:t>
            </a:r>
            <a:endParaRPr lang="en-US" sz="2800" b="1" smtClean="0">
              <a:ln>
                <a:solidFill>
                  <a:schemeClr val="bg1"/>
                </a:solidFill>
              </a:ln>
              <a:solidFill>
                <a:schemeClr val="bg1"/>
              </a:solidFill>
              <a:latin typeface="Arial" pitchFamily="34" charset="0"/>
              <a:cs typeface="Arial" pitchFamily="34" charset="0"/>
            </a:endParaRPr>
          </a:p>
          <a:p>
            <a:pPr marL="514350" indent="-514350">
              <a:lnSpc>
                <a:spcPct val="110000"/>
              </a:lnSpc>
              <a:buNone/>
            </a:pPr>
            <a:r>
              <a:rPr lang="en-US" sz="3300" kern="0" smtClean="0">
                <a:ln>
                  <a:solidFill>
                    <a:schemeClr val="bg1"/>
                  </a:solidFill>
                </a:ln>
                <a:solidFill>
                  <a:schemeClr val="bg1"/>
                </a:solidFill>
                <a:latin typeface="Arial" pitchFamily="34" charset="0"/>
                <a:cs typeface="Arial" pitchFamily="34" charset="0"/>
              </a:rPr>
              <a:t> </a:t>
            </a:r>
            <a:endParaRPr lang="en-US" sz="3300" kern="0">
              <a:ln>
                <a:solidFill>
                  <a:schemeClr val="bg1"/>
                </a:solidFill>
              </a:ln>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914400"/>
            <a:ext cx="6324600" cy="5306068"/>
          </a:xfrm>
          <a:prstGeom prst="rect">
            <a:avLst/>
          </a:prstGeom>
          <a:solidFill>
            <a:srgbClr val="00B050"/>
          </a:solidFill>
        </p:spPr>
        <p:txBody>
          <a:bodyPr wrap="square">
            <a:spAutoFit/>
          </a:bodyPr>
          <a:lstStyle/>
          <a:p>
            <a:pPr marL="514350" indent="-514350">
              <a:lnSpc>
                <a:spcPct val="110000"/>
              </a:lnSpc>
              <a:buNone/>
            </a:pPr>
            <a:r>
              <a:rPr lang="en-US" sz="2800" kern="0" smtClean="0">
                <a:ln>
                  <a:solidFill>
                    <a:schemeClr val="bg1"/>
                  </a:solidFill>
                </a:ln>
                <a:solidFill>
                  <a:schemeClr val="bg1"/>
                </a:solidFill>
                <a:latin typeface="Arial" pitchFamily="34" charset="0"/>
                <a:cs typeface="Arial" pitchFamily="34" charset="0"/>
              </a:rPr>
              <a:t>Ada beberapa tipe file grafis Komputer</a:t>
            </a:r>
          </a:p>
          <a:p>
            <a:pPr algn="just">
              <a:lnSpc>
                <a:spcPct val="110000"/>
              </a:lnSpc>
            </a:pPr>
            <a:r>
              <a:rPr lang="en-US" sz="2800" kern="0" smtClean="0">
                <a:ln>
                  <a:solidFill>
                    <a:schemeClr val="bg1"/>
                  </a:solidFill>
                </a:ln>
                <a:solidFill>
                  <a:schemeClr val="bg1"/>
                </a:solidFill>
                <a:latin typeface="Arial" pitchFamily="34" charset="0"/>
                <a:cs typeface="Arial" pitchFamily="34" charset="0"/>
              </a:rPr>
              <a:t>Ada tipe-tipe File tercompresi, seperti file gambar yang berekstensi  jpg dan jpeg. File-file gambar bertipe jpg dan jpeg itu cukup menghemat ruang penyimpanan di komputer karena ukurannya relatif lebih kecil. Untuk standar dipercetakan atau penerbitan, biasanya digunakan file bertipe tiff atau tif untuk citra bitmap, dan file bertipe eps untuk citra vektor.</a:t>
            </a:r>
            <a:endParaRPr lang="en-US" sz="2800">
              <a:ln>
                <a:solidFill>
                  <a:schemeClr val="bg1"/>
                </a:solidFill>
              </a:ln>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685801"/>
            <a:ext cx="6858000" cy="5593839"/>
          </a:xfrm>
          <a:prstGeom prst="rect">
            <a:avLst/>
          </a:prstGeom>
          <a:solidFill>
            <a:srgbClr val="00B050"/>
          </a:solidFill>
        </p:spPr>
        <p:txBody>
          <a:bodyPr wrap="square">
            <a:spAutoFit/>
          </a:bodyPr>
          <a:lstStyle/>
          <a:p>
            <a:pPr marL="1196975" indent="-1196975" algn="just">
              <a:tabLst>
                <a:tab pos="860425" algn="l"/>
              </a:tabLst>
            </a:pPr>
            <a:r>
              <a:rPr lang="en-US" sz="2750" b="1" smtClean="0">
                <a:ln>
                  <a:solidFill>
                    <a:schemeClr val="bg1"/>
                  </a:solidFill>
                </a:ln>
                <a:solidFill>
                  <a:schemeClr val="bg1"/>
                </a:solidFill>
                <a:latin typeface="Arial" pitchFamily="34" charset="0"/>
                <a:cs typeface="Arial" pitchFamily="34" charset="0"/>
              </a:rPr>
              <a:t>Jenis File Grafis Bitmap</a:t>
            </a:r>
            <a:r>
              <a:rPr lang="id-ID" sz="2750" b="1" smtClean="0">
                <a:ln>
                  <a:solidFill>
                    <a:schemeClr val="bg1"/>
                  </a:solidFill>
                </a:ln>
                <a:solidFill>
                  <a:schemeClr val="bg1"/>
                </a:solidFill>
                <a:latin typeface="Arial" pitchFamily="34" charset="0"/>
                <a:cs typeface="Arial" pitchFamily="34" charset="0"/>
              </a:rPr>
              <a:t> dan Vektor</a:t>
            </a:r>
          </a:p>
          <a:p>
            <a:pPr marL="1196975" indent="-1196975" algn="just">
              <a:tabLst>
                <a:tab pos="860425" algn="l"/>
              </a:tabLst>
            </a:pPr>
            <a:r>
              <a:rPr lang="en-US" sz="2750" smtClean="0">
                <a:ln>
                  <a:solidFill>
                    <a:srgbClr val="FFFF00"/>
                  </a:solidFill>
                </a:ln>
                <a:solidFill>
                  <a:srgbClr val="FFFF00"/>
                </a:solidFill>
                <a:latin typeface="Arial" pitchFamily="34" charset="0"/>
                <a:cs typeface="Arial" pitchFamily="34" charset="0"/>
              </a:rPr>
              <a:t>BMP</a:t>
            </a:r>
            <a:r>
              <a:rPr lang="id-ID" sz="2750" smtClean="0">
                <a:ln>
                  <a:solidFill>
                    <a:srgbClr val="FFFF00"/>
                  </a:solidFill>
                </a:ln>
                <a:solidFill>
                  <a:srgbClr val="FFFF00"/>
                </a:solidFill>
                <a:latin typeface="Arial" pitchFamily="34" charset="0"/>
                <a:cs typeface="Arial" pitchFamily="34" charset="0"/>
              </a:rPr>
              <a:t>	</a:t>
            </a:r>
            <a:r>
              <a:rPr lang="en-US" sz="2750" smtClean="0">
                <a:ln>
                  <a:solidFill>
                    <a:srgbClr val="FFFF00"/>
                  </a:solidFill>
                </a:ln>
                <a:solidFill>
                  <a:srgbClr val="FFFF00"/>
                </a:solidFill>
                <a:latin typeface="Arial" pitchFamily="34" charset="0"/>
                <a:cs typeface="Arial" pitchFamily="34" charset="0"/>
              </a:rPr>
              <a:t>: </a:t>
            </a:r>
            <a:r>
              <a:rPr lang="id-ID" sz="2750" smtClean="0">
                <a:ln>
                  <a:solidFill>
                    <a:srgbClr val="FFFF00"/>
                  </a:solidFill>
                </a:ln>
                <a:solidFill>
                  <a:srgbClr val="FFFF00"/>
                </a:solidFill>
                <a:latin typeface="Arial" pitchFamily="34" charset="0"/>
                <a:cs typeface="Arial" pitchFamily="34" charset="0"/>
              </a:rPr>
              <a:t>	</a:t>
            </a:r>
            <a:r>
              <a:rPr lang="en-US" sz="2750" smtClean="0">
                <a:ln>
                  <a:solidFill>
                    <a:srgbClr val="FFFF00"/>
                  </a:solidFill>
                </a:ln>
                <a:solidFill>
                  <a:srgbClr val="FFFF00"/>
                </a:solidFill>
                <a:latin typeface="Arial" pitchFamily="34" charset="0"/>
                <a:cs typeface="Arial" pitchFamily="34" charset="0"/>
              </a:rPr>
              <a:t>Didukung oleh hampir semua aplikasi gambar pengolah gambar Tidak ada gambar yang hilang</a:t>
            </a:r>
            <a:br>
              <a:rPr lang="en-US" sz="2750" smtClean="0">
                <a:ln>
                  <a:solidFill>
                    <a:srgbClr val="FFFF00"/>
                  </a:solidFill>
                </a:ln>
                <a:solidFill>
                  <a:srgbClr val="FFFF00"/>
                </a:solidFill>
                <a:latin typeface="Arial" pitchFamily="34" charset="0"/>
                <a:cs typeface="Arial" pitchFamily="34" charset="0"/>
              </a:rPr>
            </a:br>
            <a:r>
              <a:rPr lang="en-US" sz="2750" smtClean="0">
                <a:ln>
                  <a:solidFill>
                    <a:srgbClr val="FFFF00"/>
                  </a:solidFill>
                </a:ln>
                <a:solidFill>
                  <a:srgbClr val="FFFF00"/>
                </a:solidFill>
                <a:latin typeface="Arial" pitchFamily="34" charset="0"/>
                <a:cs typeface="Arial" pitchFamily="34" charset="0"/>
              </a:rPr>
              <a:t>tetapi Ukuran File besar</a:t>
            </a:r>
            <a:endParaRPr lang="id-ID" sz="2750" smtClean="0">
              <a:ln>
                <a:solidFill>
                  <a:srgbClr val="FFFF00"/>
                </a:solidFill>
              </a:ln>
              <a:solidFill>
                <a:srgbClr val="FFFF00"/>
              </a:solidFill>
              <a:latin typeface="Arial" pitchFamily="34" charset="0"/>
              <a:cs typeface="Arial" pitchFamily="34" charset="0"/>
            </a:endParaRPr>
          </a:p>
          <a:p>
            <a:pPr marL="1196975" indent="-1196975" algn="just">
              <a:tabLst>
                <a:tab pos="860425" algn="l"/>
              </a:tabLst>
            </a:pPr>
            <a:r>
              <a:rPr lang="en-US" sz="2750" smtClean="0">
                <a:ln>
                  <a:solidFill>
                    <a:srgbClr val="FFC000"/>
                  </a:solidFill>
                </a:ln>
                <a:solidFill>
                  <a:srgbClr val="FFC000"/>
                </a:solidFill>
                <a:latin typeface="Arial" pitchFamily="34" charset="0"/>
                <a:cs typeface="Arial" pitchFamily="34" charset="0"/>
              </a:rPr>
              <a:t>JPEG: </a:t>
            </a:r>
            <a:r>
              <a:rPr lang="id-ID" sz="2750" smtClean="0">
                <a:ln>
                  <a:solidFill>
                    <a:srgbClr val="FFC000"/>
                  </a:solidFill>
                </a:ln>
                <a:solidFill>
                  <a:srgbClr val="FFC000"/>
                </a:solidFill>
                <a:latin typeface="Arial" pitchFamily="34" charset="0"/>
                <a:cs typeface="Arial" pitchFamily="34" charset="0"/>
              </a:rPr>
              <a:t>	</a:t>
            </a:r>
            <a:r>
              <a:rPr lang="en-US" sz="2750" smtClean="0">
                <a:ln>
                  <a:solidFill>
                    <a:srgbClr val="FFC000"/>
                  </a:solidFill>
                </a:ln>
                <a:solidFill>
                  <a:srgbClr val="FFC000"/>
                </a:solidFill>
                <a:latin typeface="Arial" pitchFamily="34" charset="0"/>
                <a:cs typeface="Arial" pitchFamily="34" charset="0"/>
              </a:rPr>
              <a:t>Ukuran gambar kecil, Jumlah warna sampai 32 bit tetapi Ada data yang hilang jika dikompresi</a:t>
            </a:r>
            <a:r>
              <a:rPr lang="id-ID" sz="2750" smtClean="0">
                <a:ln>
                  <a:solidFill>
                    <a:srgbClr val="FFC000"/>
                  </a:solidFill>
                </a:ln>
                <a:solidFill>
                  <a:srgbClr val="FFC000"/>
                </a:solidFill>
                <a:latin typeface="Arial" pitchFamily="34" charset="0"/>
                <a:cs typeface="Arial" pitchFamily="34" charset="0"/>
              </a:rPr>
              <a:t> </a:t>
            </a:r>
            <a:r>
              <a:rPr lang="en-US" sz="2750" smtClean="0">
                <a:ln>
                  <a:solidFill>
                    <a:srgbClr val="FFC000"/>
                  </a:solidFill>
                </a:ln>
                <a:solidFill>
                  <a:srgbClr val="FFC000"/>
                </a:solidFill>
                <a:latin typeface="Arial" pitchFamily="34" charset="0"/>
                <a:cs typeface="Arial" pitchFamily="34" charset="0"/>
              </a:rPr>
              <a:t>tingkat</a:t>
            </a:r>
            <a:r>
              <a:rPr lang="id-ID" sz="2750" smtClean="0">
                <a:ln>
                  <a:solidFill>
                    <a:srgbClr val="FFC000"/>
                  </a:solidFill>
                </a:ln>
                <a:solidFill>
                  <a:srgbClr val="FFC000"/>
                </a:solidFill>
                <a:latin typeface="Arial" pitchFamily="34" charset="0"/>
                <a:cs typeface="Arial" pitchFamily="34" charset="0"/>
              </a:rPr>
              <a:t> </a:t>
            </a:r>
            <a:r>
              <a:rPr lang="en-US" sz="2750" smtClean="0">
                <a:ln>
                  <a:solidFill>
                    <a:srgbClr val="FFC000"/>
                  </a:solidFill>
                </a:ln>
                <a:solidFill>
                  <a:srgbClr val="FFC000"/>
                </a:solidFill>
                <a:latin typeface="Arial" pitchFamily="34" charset="0"/>
                <a:cs typeface="Arial" pitchFamily="34" charset="0"/>
              </a:rPr>
              <a:t>tinggi</a:t>
            </a:r>
            <a:r>
              <a:rPr lang="id-ID" sz="2750" smtClean="0">
                <a:ln>
                  <a:solidFill>
                    <a:srgbClr val="FFC000"/>
                  </a:solidFill>
                </a:ln>
                <a:solidFill>
                  <a:srgbClr val="FFC000"/>
                </a:solidFill>
                <a:latin typeface="Arial" pitchFamily="34" charset="0"/>
                <a:cs typeface="Arial" pitchFamily="34" charset="0"/>
              </a:rPr>
              <a:t>.</a:t>
            </a:r>
          </a:p>
          <a:p>
            <a:pPr marL="1196975" indent="-1196975" algn="just">
              <a:tabLst>
                <a:tab pos="860425" algn="l"/>
              </a:tabLst>
            </a:pPr>
            <a:r>
              <a:rPr lang="en-US" sz="2750" smtClean="0">
                <a:ln>
                  <a:solidFill>
                    <a:srgbClr val="00B0F0"/>
                  </a:solidFill>
                </a:ln>
                <a:solidFill>
                  <a:srgbClr val="FF0000"/>
                </a:solidFill>
                <a:latin typeface="Arial" pitchFamily="34" charset="0"/>
                <a:cs typeface="Arial" pitchFamily="34" charset="0"/>
              </a:rPr>
              <a:t>GIF </a:t>
            </a:r>
            <a:r>
              <a:rPr lang="id-ID" sz="2750" smtClean="0">
                <a:ln>
                  <a:solidFill>
                    <a:srgbClr val="00B0F0"/>
                  </a:solidFill>
                </a:ln>
                <a:solidFill>
                  <a:srgbClr val="FF0000"/>
                </a:solidFill>
                <a:latin typeface="Arial" pitchFamily="34" charset="0"/>
                <a:cs typeface="Arial" pitchFamily="34" charset="0"/>
              </a:rPr>
              <a:t>	</a:t>
            </a:r>
            <a:r>
              <a:rPr lang="en-US" sz="2750" smtClean="0">
                <a:ln>
                  <a:solidFill>
                    <a:srgbClr val="00B0F0"/>
                  </a:solidFill>
                </a:ln>
                <a:solidFill>
                  <a:srgbClr val="FF0000"/>
                </a:solidFill>
                <a:latin typeface="Arial" pitchFamily="34" charset="0"/>
                <a:cs typeface="Arial" pitchFamily="34" charset="0"/>
              </a:rPr>
              <a:t>: </a:t>
            </a:r>
            <a:r>
              <a:rPr lang="id-ID" sz="2750" smtClean="0">
                <a:ln>
                  <a:solidFill>
                    <a:srgbClr val="00B0F0"/>
                  </a:solidFill>
                </a:ln>
                <a:solidFill>
                  <a:srgbClr val="FF0000"/>
                </a:solidFill>
                <a:latin typeface="Arial" pitchFamily="34" charset="0"/>
                <a:cs typeface="Arial" pitchFamily="34" charset="0"/>
              </a:rPr>
              <a:t>	</a:t>
            </a:r>
            <a:r>
              <a:rPr lang="en-US" sz="2750" smtClean="0">
                <a:ln>
                  <a:solidFill>
                    <a:srgbClr val="00B0F0"/>
                  </a:solidFill>
                </a:ln>
                <a:solidFill>
                  <a:srgbClr val="FF0000"/>
                </a:solidFill>
                <a:latin typeface="Arial" pitchFamily="34" charset="0"/>
                <a:cs typeface="Arial" pitchFamily="34" charset="0"/>
              </a:rPr>
              <a:t>Mendukung gambar animasi, Tidak ada data yang hilang dan Mendukung transparansi tetapi</a:t>
            </a:r>
            <a:br>
              <a:rPr lang="en-US" sz="2750" smtClean="0">
                <a:ln>
                  <a:solidFill>
                    <a:srgbClr val="00B0F0"/>
                  </a:solidFill>
                </a:ln>
                <a:solidFill>
                  <a:srgbClr val="FF0000"/>
                </a:solidFill>
                <a:latin typeface="Arial" pitchFamily="34" charset="0"/>
                <a:cs typeface="Arial" pitchFamily="34" charset="0"/>
              </a:rPr>
            </a:br>
            <a:r>
              <a:rPr lang="en-US" sz="2750" smtClean="0">
                <a:ln>
                  <a:solidFill>
                    <a:srgbClr val="00B0F0"/>
                  </a:solidFill>
                </a:ln>
                <a:solidFill>
                  <a:srgbClr val="FF0000"/>
                </a:solidFill>
                <a:latin typeface="Arial" pitchFamily="34" charset="0"/>
                <a:cs typeface="Arial" pitchFamily="34" charset="0"/>
              </a:rPr>
              <a:t>Jumlah warna hanya sampai 8 bit</a:t>
            </a:r>
            <a:endParaRPr lang="id-ID" sz="2750" smtClean="0">
              <a:ln>
                <a:solidFill>
                  <a:srgbClr val="00B0F0"/>
                </a:solidFill>
              </a:ln>
              <a:solidFill>
                <a:srgbClr val="FF0000"/>
              </a:solidFill>
              <a:latin typeface="Arial" pitchFamily="34" charset="0"/>
              <a:cs typeface="Arial" pitchFamily="34" charset="0"/>
            </a:endParaRPr>
          </a:p>
        </p:txBody>
      </p:sp>
      <p:sp>
        <p:nvSpPr>
          <p:cNvPr id="3" name="Rectangle 2"/>
          <p:cNvSpPr/>
          <p:nvPr/>
        </p:nvSpPr>
        <p:spPr>
          <a:xfrm>
            <a:off x="0" y="6096000"/>
            <a:ext cx="9144000" cy="369332"/>
          </a:xfrm>
          <a:prstGeom prst="rect">
            <a:avLst/>
          </a:prstGeom>
        </p:spPr>
        <p:txBody>
          <a:bodyPr wrap="square">
            <a:spAutoFit/>
          </a:bodyPr>
          <a:lstStyle/>
          <a:p>
            <a:r>
              <a:rPr lang="en-US" smtClean="0"/>
              <a:t>https://www.google.co.id/?gws_rd=cr,ssl&amp;ei=5T7eU-yzJ9WTuASJhYLQDA#q=file+gambar+tiff</a:t>
            </a:r>
            <a:endParaRPr lang="en-US"/>
          </a:p>
        </p:txBody>
      </p:sp>
      <p:sp>
        <p:nvSpPr>
          <p:cNvPr id="4" name="Rectangle 3"/>
          <p:cNvSpPr/>
          <p:nvPr/>
        </p:nvSpPr>
        <p:spPr>
          <a:xfrm>
            <a:off x="0" y="0"/>
            <a:ext cx="9144000" cy="523220"/>
          </a:xfrm>
          <a:prstGeom prst="rect">
            <a:avLst/>
          </a:prstGeom>
        </p:spPr>
        <p:txBody>
          <a:bodyPr wrap="square">
            <a:spAutoFit/>
          </a:bodyPr>
          <a:lstStyle/>
          <a:p>
            <a:r>
              <a:rPr lang="en-US" sz="1400" i="1" smtClean="0">
                <a:solidFill>
                  <a:srgbClr val="FFFF00"/>
                </a:solidFill>
              </a:rPr>
              <a:t>https://www.google.co.id/?gws_rd=cr,ssl&amp;ei=5T7eU-yzJ9WTuASJhYLQDA#q=jenis+jenis+file+gambar+dan+beberapa+perbedaannya</a:t>
            </a:r>
            <a:endParaRPr lang="en-US" sz="1400" i="1">
              <a:solidFill>
                <a:srgbClr val="FF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600200" y="609600"/>
            <a:ext cx="70104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800" b="1" smtClean="0">
                <a:ln w="12700">
                  <a:solidFill>
                    <a:schemeClr val="tx2">
                      <a:satMod val="155000"/>
                    </a:schemeClr>
                  </a:solidFill>
                  <a:prstDash val="solid"/>
                </a:ln>
                <a:solidFill>
                  <a:srgbClr val="C00000"/>
                </a:solidFill>
                <a:latin typeface="Arial Black" pitchFamily="34" charset="0"/>
                <a:cs typeface="Arial" pitchFamily="34" charset="0"/>
              </a:rPr>
              <a:t>Menggunakan Perangkat Lunak Pembuat Grafis</a:t>
            </a:r>
            <a:endParaRPr lang="en-US" sz="2800" b="1">
              <a:ln w="12700">
                <a:solidFill>
                  <a:schemeClr val="tx2">
                    <a:satMod val="155000"/>
                  </a:schemeClr>
                </a:solidFill>
                <a:prstDash val="solid"/>
              </a:ln>
              <a:solidFill>
                <a:srgbClr val="C00000"/>
              </a:solidFill>
              <a:latin typeface="Arial Black" pitchFamily="34" charset="0"/>
              <a:cs typeface="Arial" pitchFamily="34" charset="0"/>
            </a:endParaRPr>
          </a:p>
        </p:txBody>
      </p:sp>
      <p:sp>
        <p:nvSpPr>
          <p:cNvPr id="12" name="TextBox 11"/>
          <p:cNvSpPr txBox="1"/>
          <p:nvPr/>
        </p:nvSpPr>
        <p:spPr>
          <a:xfrm>
            <a:off x="1828800" y="1219200"/>
            <a:ext cx="6705600" cy="526297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marL="574675" indent="-574675" algn="just"/>
            <a:r>
              <a:rPr lang="id-ID" sz="2400" b="1" smtClean="0">
                <a:ln>
                  <a:solidFill>
                    <a:srgbClr val="FFFF00"/>
                  </a:solidFill>
                </a:ln>
                <a:solidFill>
                  <a:srgbClr val="FFFF00"/>
                </a:solidFill>
                <a:latin typeface="Arial Black" pitchFamily="34" charset="0"/>
                <a:cs typeface="Arial" pitchFamily="34" charset="0"/>
              </a:rPr>
              <a:t>Kompetensi Dasar</a:t>
            </a:r>
          </a:p>
          <a:p>
            <a:pPr marL="574675" indent="-574675" algn="just">
              <a:buAutoNum type="arabicPeriod"/>
            </a:pPr>
            <a:r>
              <a:rPr lang="en-US" sz="2400" b="1" smtClean="0">
                <a:solidFill>
                  <a:srgbClr val="92D050"/>
                </a:solidFill>
                <a:latin typeface="Arial Black" pitchFamily="34" charset="0"/>
                <a:cs typeface="Arial" pitchFamily="34" charset="0"/>
              </a:rPr>
              <a:t>Menunjukkan Menu </a:t>
            </a:r>
            <a:r>
              <a:rPr lang="en-US" sz="2400" b="1" err="1" smtClean="0">
                <a:solidFill>
                  <a:srgbClr val="92D050"/>
                </a:solidFill>
                <a:latin typeface="Arial Black" pitchFamily="34" charset="0"/>
                <a:cs typeface="Arial" pitchFamily="34" charset="0"/>
              </a:rPr>
              <a:t>Ikon</a:t>
            </a:r>
            <a:r>
              <a:rPr lang="en-US" sz="2400" b="1" smtClean="0">
                <a:solidFill>
                  <a:srgbClr val="92D050"/>
                </a:solidFill>
                <a:latin typeface="Arial Black" pitchFamily="34" charset="0"/>
                <a:cs typeface="Arial" pitchFamily="34" charset="0"/>
              </a:rPr>
              <a:t> yang </a:t>
            </a:r>
            <a:r>
              <a:rPr lang="en-US" sz="2400" b="1" err="1" smtClean="0">
                <a:solidFill>
                  <a:srgbClr val="92D050"/>
                </a:solidFill>
                <a:latin typeface="Arial Black" pitchFamily="34" charset="0"/>
                <a:cs typeface="Arial" pitchFamily="34" charset="0"/>
              </a:rPr>
              <a:t>terdapat</a:t>
            </a:r>
            <a:r>
              <a:rPr lang="en-US" sz="2400" b="1" smtClean="0">
                <a:solidFill>
                  <a:srgbClr val="92D050"/>
                </a:solidFill>
                <a:latin typeface="Arial Black" pitchFamily="34" charset="0"/>
                <a:cs typeface="Arial" pitchFamily="34" charset="0"/>
              </a:rPr>
              <a:t> </a:t>
            </a:r>
            <a:r>
              <a:rPr lang="en-US" sz="2400" b="1" err="1" smtClean="0">
                <a:solidFill>
                  <a:srgbClr val="92D050"/>
                </a:solidFill>
                <a:latin typeface="Arial Black" pitchFamily="34" charset="0"/>
                <a:cs typeface="Arial" pitchFamily="34" charset="0"/>
              </a:rPr>
              <a:t>dalam</a:t>
            </a:r>
            <a:r>
              <a:rPr lang="en-US" sz="2400" b="1" smtClean="0">
                <a:solidFill>
                  <a:srgbClr val="92D050"/>
                </a:solidFill>
                <a:latin typeface="Arial Black" pitchFamily="34" charset="0"/>
                <a:cs typeface="Arial" pitchFamily="34" charset="0"/>
              </a:rPr>
              <a:t> </a:t>
            </a:r>
            <a:r>
              <a:rPr lang="en-US" sz="2400" b="1" err="1" smtClean="0">
                <a:solidFill>
                  <a:srgbClr val="92D050"/>
                </a:solidFill>
                <a:latin typeface="Arial Black" pitchFamily="34" charset="0"/>
                <a:cs typeface="Arial" pitchFamily="34" charset="0"/>
              </a:rPr>
              <a:t>Perangkat</a:t>
            </a:r>
            <a:r>
              <a:rPr lang="en-US" sz="2400" b="1" smtClean="0">
                <a:solidFill>
                  <a:srgbClr val="92D050"/>
                </a:solidFill>
                <a:latin typeface="Arial Black" pitchFamily="34" charset="0"/>
                <a:cs typeface="Arial" pitchFamily="34" charset="0"/>
              </a:rPr>
              <a:t> </a:t>
            </a:r>
            <a:r>
              <a:rPr lang="en-US" sz="2400" b="1" err="1" smtClean="0">
                <a:solidFill>
                  <a:srgbClr val="92D050"/>
                </a:solidFill>
                <a:latin typeface="Arial Black" pitchFamily="34" charset="0"/>
                <a:cs typeface="Arial" pitchFamily="34" charset="0"/>
              </a:rPr>
              <a:t>Lunak</a:t>
            </a:r>
            <a:r>
              <a:rPr lang="en-US" sz="2400" b="1" smtClean="0">
                <a:solidFill>
                  <a:srgbClr val="92D050"/>
                </a:solidFill>
                <a:latin typeface="Arial Black" pitchFamily="34" charset="0"/>
                <a:cs typeface="Arial" pitchFamily="34" charset="0"/>
              </a:rPr>
              <a:t> </a:t>
            </a:r>
            <a:r>
              <a:rPr lang="en-US" sz="2400" b="1" err="1" smtClean="0">
                <a:solidFill>
                  <a:srgbClr val="92D050"/>
                </a:solidFill>
                <a:latin typeface="Arial Black" pitchFamily="34" charset="0"/>
                <a:cs typeface="Arial" pitchFamily="34" charset="0"/>
              </a:rPr>
              <a:t>Pembuat</a:t>
            </a:r>
            <a:r>
              <a:rPr lang="en-US" sz="2400" b="1" smtClean="0">
                <a:solidFill>
                  <a:srgbClr val="92D050"/>
                </a:solidFill>
                <a:latin typeface="Arial Black" pitchFamily="34" charset="0"/>
                <a:cs typeface="Arial" pitchFamily="34" charset="0"/>
              </a:rPr>
              <a:t> </a:t>
            </a:r>
            <a:r>
              <a:rPr lang="en-US" sz="2400" b="1" err="1" smtClean="0">
                <a:solidFill>
                  <a:srgbClr val="92D050"/>
                </a:solidFill>
                <a:latin typeface="Arial Black" pitchFamily="34" charset="0"/>
                <a:cs typeface="Arial" pitchFamily="34" charset="0"/>
              </a:rPr>
              <a:t>Grafis</a:t>
            </a:r>
            <a:endParaRPr lang="en-US" sz="2400" b="1" smtClean="0">
              <a:solidFill>
                <a:srgbClr val="92D050"/>
              </a:solidFill>
              <a:latin typeface="Arial Black" pitchFamily="34" charset="0"/>
              <a:cs typeface="Arial" pitchFamily="34" charset="0"/>
            </a:endParaRPr>
          </a:p>
          <a:p>
            <a:pPr marL="574675" indent="-574675"/>
            <a:endParaRPr lang="en-US" sz="2400" b="1" smtClean="0">
              <a:solidFill>
                <a:srgbClr val="00B050"/>
              </a:solidFill>
              <a:latin typeface="Arial Black" pitchFamily="34" charset="0"/>
              <a:cs typeface="Arial" pitchFamily="34" charset="0"/>
            </a:endParaRPr>
          </a:p>
          <a:p>
            <a:pPr marL="574675" indent="-574675" algn="just"/>
            <a:r>
              <a:rPr lang="en-US" sz="2400" b="1" smtClean="0">
                <a:solidFill>
                  <a:srgbClr val="00B0F0"/>
                </a:solidFill>
                <a:latin typeface="Arial Black" pitchFamily="34" charset="0"/>
                <a:cs typeface="Arial" pitchFamily="34" charset="0"/>
              </a:rPr>
              <a:t>2. 	</a:t>
            </a:r>
            <a:r>
              <a:rPr lang="en-US" sz="2400" b="1" err="1" smtClean="0">
                <a:solidFill>
                  <a:srgbClr val="00B0F0"/>
                </a:solidFill>
                <a:latin typeface="Arial Black" pitchFamily="34" charset="0"/>
                <a:cs typeface="Arial" pitchFamily="34" charset="0"/>
              </a:rPr>
              <a:t>Menggunakan</a:t>
            </a:r>
            <a:r>
              <a:rPr lang="en-US" sz="2400" b="1" smtClean="0">
                <a:solidFill>
                  <a:srgbClr val="00B0F0"/>
                </a:solidFill>
                <a:latin typeface="Arial Black" pitchFamily="34" charset="0"/>
                <a:cs typeface="Arial" pitchFamily="34" charset="0"/>
              </a:rPr>
              <a:t> Menu </a:t>
            </a:r>
            <a:r>
              <a:rPr lang="en-US" sz="2400" b="1" err="1" smtClean="0">
                <a:solidFill>
                  <a:srgbClr val="00B0F0"/>
                </a:solidFill>
                <a:latin typeface="Arial Black" pitchFamily="34" charset="0"/>
                <a:cs typeface="Arial" pitchFamily="34" charset="0"/>
              </a:rPr>
              <a:t>Ikon</a:t>
            </a:r>
            <a:r>
              <a:rPr lang="en-US" sz="2400" b="1" smtClean="0">
                <a:solidFill>
                  <a:srgbClr val="00B0F0"/>
                </a:solidFill>
                <a:latin typeface="Arial Black" pitchFamily="34" charset="0"/>
                <a:cs typeface="Arial" pitchFamily="34" charset="0"/>
              </a:rPr>
              <a:t> yang </a:t>
            </a:r>
            <a:r>
              <a:rPr lang="en-US" sz="2400" b="1" err="1" smtClean="0">
                <a:solidFill>
                  <a:srgbClr val="00B0F0"/>
                </a:solidFill>
                <a:latin typeface="Arial Black" pitchFamily="34" charset="0"/>
                <a:cs typeface="Arial" pitchFamily="34" charset="0"/>
              </a:rPr>
              <a:t>terdapat</a:t>
            </a:r>
            <a:r>
              <a:rPr lang="en-US" sz="2400" b="1" smtClean="0">
                <a:solidFill>
                  <a:srgbClr val="00B0F0"/>
                </a:solidFill>
                <a:latin typeface="Arial Black" pitchFamily="34" charset="0"/>
                <a:cs typeface="Arial" pitchFamily="34" charset="0"/>
              </a:rPr>
              <a:t> </a:t>
            </a:r>
            <a:r>
              <a:rPr lang="en-US" sz="2400" b="1" err="1" smtClean="0">
                <a:solidFill>
                  <a:srgbClr val="00B0F0"/>
                </a:solidFill>
                <a:latin typeface="Arial Black" pitchFamily="34" charset="0"/>
                <a:cs typeface="Arial" pitchFamily="34" charset="0"/>
              </a:rPr>
              <a:t>dalam</a:t>
            </a:r>
            <a:r>
              <a:rPr lang="en-US" sz="2400" b="1" smtClean="0">
                <a:solidFill>
                  <a:srgbClr val="00B0F0"/>
                </a:solidFill>
                <a:latin typeface="Arial Black" pitchFamily="34" charset="0"/>
                <a:cs typeface="Arial" pitchFamily="34" charset="0"/>
              </a:rPr>
              <a:t> </a:t>
            </a:r>
            <a:r>
              <a:rPr lang="en-US" sz="2400" b="1" err="1" smtClean="0">
                <a:solidFill>
                  <a:srgbClr val="00B0F0"/>
                </a:solidFill>
                <a:latin typeface="Arial Black" pitchFamily="34" charset="0"/>
                <a:cs typeface="Arial" pitchFamily="34" charset="0"/>
              </a:rPr>
              <a:t>Perangkat</a:t>
            </a:r>
            <a:r>
              <a:rPr lang="en-US" sz="2400" b="1" smtClean="0">
                <a:solidFill>
                  <a:srgbClr val="00B0F0"/>
                </a:solidFill>
                <a:latin typeface="Arial Black" pitchFamily="34" charset="0"/>
                <a:cs typeface="Arial" pitchFamily="34" charset="0"/>
              </a:rPr>
              <a:t> </a:t>
            </a:r>
            <a:r>
              <a:rPr lang="en-US" sz="2400" b="1" err="1" smtClean="0">
                <a:solidFill>
                  <a:srgbClr val="00B0F0"/>
                </a:solidFill>
                <a:latin typeface="Arial Black" pitchFamily="34" charset="0"/>
                <a:cs typeface="Arial" pitchFamily="34" charset="0"/>
              </a:rPr>
              <a:t>Lunak</a:t>
            </a:r>
            <a:r>
              <a:rPr lang="en-US" sz="2400" b="1" smtClean="0">
                <a:solidFill>
                  <a:srgbClr val="00B0F0"/>
                </a:solidFill>
                <a:latin typeface="Arial Black" pitchFamily="34" charset="0"/>
                <a:cs typeface="Arial" pitchFamily="34" charset="0"/>
              </a:rPr>
              <a:t> </a:t>
            </a:r>
            <a:r>
              <a:rPr lang="en-US" sz="2400" b="1" err="1" smtClean="0">
                <a:solidFill>
                  <a:srgbClr val="00B0F0"/>
                </a:solidFill>
                <a:latin typeface="Arial Black" pitchFamily="34" charset="0"/>
                <a:cs typeface="Arial" pitchFamily="34" charset="0"/>
              </a:rPr>
              <a:t>Pembuat</a:t>
            </a:r>
            <a:r>
              <a:rPr lang="en-US" sz="2400" b="1" smtClean="0">
                <a:solidFill>
                  <a:srgbClr val="00B0F0"/>
                </a:solidFill>
                <a:latin typeface="Arial Black" pitchFamily="34" charset="0"/>
                <a:cs typeface="Arial" pitchFamily="34" charset="0"/>
              </a:rPr>
              <a:t> </a:t>
            </a:r>
            <a:r>
              <a:rPr lang="en-US" sz="2400" b="1" err="1" smtClean="0">
                <a:solidFill>
                  <a:srgbClr val="00B0F0"/>
                </a:solidFill>
                <a:latin typeface="Arial Black" pitchFamily="34" charset="0"/>
                <a:cs typeface="Arial" pitchFamily="34" charset="0"/>
              </a:rPr>
              <a:t>Grafis</a:t>
            </a:r>
            <a:endParaRPr lang="en-US" sz="2400" b="1" smtClean="0">
              <a:solidFill>
                <a:srgbClr val="00B0F0"/>
              </a:solidFill>
              <a:latin typeface="Arial Black" pitchFamily="34" charset="0"/>
              <a:cs typeface="Arial" pitchFamily="34" charset="0"/>
            </a:endParaRPr>
          </a:p>
          <a:p>
            <a:pPr marL="574675" indent="-574675"/>
            <a:endParaRPr lang="en-US" sz="2400" b="1" smtClean="0">
              <a:solidFill>
                <a:srgbClr val="00B050"/>
              </a:solidFill>
              <a:latin typeface="Arial Black" pitchFamily="34" charset="0"/>
              <a:cs typeface="Arial" pitchFamily="34" charset="0"/>
            </a:endParaRPr>
          </a:p>
          <a:p>
            <a:pPr marL="574675" indent="-574675" algn="just"/>
            <a:r>
              <a:rPr lang="en-US" sz="2400" b="1" smtClean="0">
                <a:ln>
                  <a:solidFill>
                    <a:srgbClr val="FFC000"/>
                  </a:solidFill>
                </a:ln>
                <a:solidFill>
                  <a:srgbClr val="FF0000"/>
                </a:solidFill>
                <a:latin typeface="Arial Black" pitchFamily="34" charset="0"/>
                <a:cs typeface="Arial" pitchFamily="34" charset="0"/>
              </a:rPr>
              <a:t>3. 	</a:t>
            </a:r>
            <a:r>
              <a:rPr lang="en-US" sz="2400" b="1" err="1" smtClean="0">
                <a:ln>
                  <a:solidFill>
                    <a:srgbClr val="FFC000"/>
                  </a:solidFill>
                </a:ln>
                <a:solidFill>
                  <a:srgbClr val="FF0000"/>
                </a:solidFill>
                <a:latin typeface="Arial Black" pitchFamily="34" charset="0"/>
                <a:cs typeface="Arial" pitchFamily="34" charset="0"/>
              </a:rPr>
              <a:t>Membuat</a:t>
            </a:r>
            <a:r>
              <a:rPr lang="en-US" sz="2400" b="1" smtClean="0">
                <a:ln>
                  <a:solidFill>
                    <a:srgbClr val="FFC000"/>
                  </a:solidFill>
                </a:ln>
                <a:solidFill>
                  <a:srgbClr val="FF0000"/>
                </a:solidFill>
                <a:latin typeface="Arial Black" pitchFamily="34" charset="0"/>
                <a:cs typeface="Arial" pitchFamily="34" charset="0"/>
              </a:rPr>
              <a:t> </a:t>
            </a:r>
            <a:r>
              <a:rPr lang="id-ID" sz="2400" b="1" smtClean="0">
                <a:ln>
                  <a:solidFill>
                    <a:srgbClr val="FFC000"/>
                  </a:solidFill>
                </a:ln>
                <a:solidFill>
                  <a:srgbClr val="FF0000"/>
                </a:solidFill>
                <a:latin typeface="Arial Black" pitchFamily="34" charset="0"/>
                <a:cs typeface="Arial" pitchFamily="34" charset="0"/>
              </a:rPr>
              <a:t>Karya </a:t>
            </a:r>
            <a:r>
              <a:rPr lang="en-US" sz="2400" b="1" smtClean="0">
                <a:ln>
                  <a:solidFill>
                    <a:srgbClr val="FFC000"/>
                  </a:solidFill>
                </a:ln>
                <a:solidFill>
                  <a:srgbClr val="FF0000"/>
                </a:solidFill>
                <a:latin typeface="Arial Black" pitchFamily="34" charset="0"/>
                <a:cs typeface="Arial" pitchFamily="34" charset="0"/>
              </a:rPr>
              <a:t>Grafis </a:t>
            </a:r>
            <a:r>
              <a:rPr lang="en-US" sz="2400" b="1" err="1" smtClean="0">
                <a:ln>
                  <a:solidFill>
                    <a:srgbClr val="FFC000"/>
                  </a:solidFill>
                </a:ln>
                <a:solidFill>
                  <a:srgbClr val="FF0000"/>
                </a:solidFill>
                <a:latin typeface="Arial Black" pitchFamily="34" charset="0"/>
                <a:cs typeface="Arial" pitchFamily="34" charset="0"/>
              </a:rPr>
              <a:t>dengan</a:t>
            </a:r>
            <a:r>
              <a:rPr lang="en-US" sz="2400" b="1" smtClean="0">
                <a:ln>
                  <a:solidFill>
                    <a:srgbClr val="FFC000"/>
                  </a:solidFill>
                </a:ln>
                <a:solidFill>
                  <a:srgbClr val="FF0000"/>
                </a:solidFill>
                <a:latin typeface="Arial Black" pitchFamily="34" charset="0"/>
                <a:cs typeface="Arial" pitchFamily="34" charset="0"/>
              </a:rPr>
              <a:t> </a:t>
            </a:r>
            <a:r>
              <a:rPr lang="en-US" sz="2400" b="1" err="1" smtClean="0">
                <a:ln>
                  <a:solidFill>
                    <a:srgbClr val="FFC000"/>
                  </a:solidFill>
                </a:ln>
                <a:solidFill>
                  <a:srgbClr val="FF0000"/>
                </a:solidFill>
                <a:latin typeface="Arial Black" pitchFamily="34" charset="0"/>
                <a:cs typeface="Arial" pitchFamily="34" charset="0"/>
              </a:rPr>
              <a:t>berbagai</a:t>
            </a:r>
            <a:r>
              <a:rPr lang="en-US" sz="2400" b="1" smtClean="0">
                <a:ln>
                  <a:solidFill>
                    <a:srgbClr val="FFC000"/>
                  </a:solidFill>
                </a:ln>
                <a:solidFill>
                  <a:srgbClr val="FF0000"/>
                </a:solidFill>
                <a:latin typeface="Arial Black" pitchFamily="34" charset="0"/>
                <a:cs typeface="Arial" pitchFamily="34" charset="0"/>
              </a:rPr>
              <a:t> </a:t>
            </a:r>
            <a:r>
              <a:rPr lang="en-US" sz="2400" b="1" err="1" smtClean="0">
                <a:ln>
                  <a:solidFill>
                    <a:srgbClr val="FFC000"/>
                  </a:solidFill>
                </a:ln>
                <a:solidFill>
                  <a:srgbClr val="FF0000"/>
                </a:solidFill>
                <a:latin typeface="Arial Black" pitchFamily="34" charset="0"/>
                <a:cs typeface="Arial" pitchFamily="34" charset="0"/>
              </a:rPr>
              <a:t>Variasi</a:t>
            </a:r>
            <a:r>
              <a:rPr lang="en-US" sz="2400" b="1" smtClean="0">
                <a:ln>
                  <a:solidFill>
                    <a:srgbClr val="FFC000"/>
                  </a:solidFill>
                </a:ln>
                <a:solidFill>
                  <a:srgbClr val="FF0000"/>
                </a:solidFill>
                <a:latin typeface="Arial Black" pitchFamily="34" charset="0"/>
                <a:cs typeface="Arial" pitchFamily="34" charset="0"/>
              </a:rPr>
              <a:t> </a:t>
            </a:r>
            <a:r>
              <a:rPr lang="en-US" sz="2400" b="1" err="1" smtClean="0">
                <a:ln>
                  <a:solidFill>
                    <a:srgbClr val="FFC000"/>
                  </a:solidFill>
                </a:ln>
                <a:solidFill>
                  <a:srgbClr val="FF0000"/>
                </a:solidFill>
                <a:latin typeface="Arial Black" pitchFamily="34" charset="0"/>
                <a:cs typeface="Arial" pitchFamily="34" charset="0"/>
              </a:rPr>
              <a:t>Warna</a:t>
            </a:r>
            <a:r>
              <a:rPr lang="en-US" sz="2400" b="1" smtClean="0">
                <a:ln>
                  <a:solidFill>
                    <a:srgbClr val="FFC000"/>
                  </a:solidFill>
                </a:ln>
                <a:solidFill>
                  <a:srgbClr val="FF0000"/>
                </a:solidFill>
                <a:latin typeface="Arial Black" pitchFamily="34" charset="0"/>
                <a:cs typeface="Arial" pitchFamily="34" charset="0"/>
              </a:rPr>
              <a:t> </a:t>
            </a:r>
            <a:r>
              <a:rPr lang="en-US" sz="2400" b="1" err="1" smtClean="0">
                <a:ln>
                  <a:solidFill>
                    <a:srgbClr val="FFC000"/>
                  </a:solidFill>
                </a:ln>
                <a:solidFill>
                  <a:srgbClr val="FF0000"/>
                </a:solidFill>
                <a:latin typeface="Arial Black" pitchFamily="34" charset="0"/>
                <a:cs typeface="Arial" pitchFamily="34" charset="0"/>
              </a:rPr>
              <a:t>Bentuk</a:t>
            </a:r>
            <a:r>
              <a:rPr lang="en-US" sz="2400" b="1" smtClean="0">
                <a:ln>
                  <a:solidFill>
                    <a:srgbClr val="FFC000"/>
                  </a:solidFill>
                </a:ln>
                <a:solidFill>
                  <a:srgbClr val="FF0000"/>
                </a:solidFill>
                <a:latin typeface="Arial Black" pitchFamily="34" charset="0"/>
                <a:cs typeface="Arial" pitchFamily="34" charset="0"/>
              </a:rPr>
              <a:t> </a:t>
            </a:r>
            <a:r>
              <a:rPr lang="en-US" sz="2400" b="1" err="1" smtClean="0">
                <a:ln>
                  <a:solidFill>
                    <a:srgbClr val="FFC000"/>
                  </a:solidFill>
                </a:ln>
                <a:solidFill>
                  <a:srgbClr val="FF0000"/>
                </a:solidFill>
                <a:latin typeface="Arial Black" pitchFamily="34" charset="0"/>
                <a:cs typeface="Arial" pitchFamily="34" charset="0"/>
              </a:rPr>
              <a:t>dan</a:t>
            </a:r>
            <a:r>
              <a:rPr lang="en-US" sz="2400" b="1" smtClean="0">
                <a:ln>
                  <a:solidFill>
                    <a:srgbClr val="FFC000"/>
                  </a:solidFill>
                </a:ln>
                <a:solidFill>
                  <a:srgbClr val="FF0000"/>
                </a:solidFill>
                <a:latin typeface="Arial Black" pitchFamily="34" charset="0"/>
                <a:cs typeface="Arial" pitchFamily="34" charset="0"/>
              </a:rPr>
              <a:t> </a:t>
            </a:r>
            <a:r>
              <a:rPr lang="en-US" sz="2400" b="1" err="1" smtClean="0">
                <a:ln>
                  <a:solidFill>
                    <a:srgbClr val="FFC000"/>
                  </a:solidFill>
                </a:ln>
                <a:solidFill>
                  <a:srgbClr val="FF0000"/>
                </a:solidFill>
                <a:latin typeface="Arial Black" pitchFamily="34" charset="0"/>
                <a:cs typeface="Arial" pitchFamily="34" charset="0"/>
              </a:rPr>
              <a:t>Ukuran</a:t>
            </a:r>
            <a:r>
              <a:rPr lang="id-ID" sz="2400" b="1" smtClean="0">
                <a:ln>
                  <a:solidFill>
                    <a:srgbClr val="FFC000"/>
                  </a:solidFill>
                </a:ln>
                <a:solidFill>
                  <a:srgbClr val="FF0000"/>
                </a:solidFill>
                <a:latin typeface="Arial Black" pitchFamily="34" charset="0"/>
                <a:cs typeface="Arial" pitchFamily="34" charset="0"/>
              </a:rPr>
              <a:t> </a:t>
            </a:r>
            <a:r>
              <a:rPr lang="id-ID" sz="2400" b="1" smtClean="0">
                <a:solidFill>
                  <a:srgbClr val="FFFF00"/>
                </a:solidFill>
                <a:latin typeface="Arial Black" pitchFamily="34" charset="0"/>
                <a:cs typeface="Arial" pitchFamily="34" charset="0"/>
              </a:rPr>
              <a:t>(Logo, Kartu Nama, Majalah, Poster, Kartu Ucapan, Kemasan, Produk Iklan)</a:t>
            </a:r>
            <a:endParaRPr lang="en-US" sz="2400" b="1">
              <a:solidFill>
                <a:srgbClr val="FFFF00"/>
              </a:solidFill>
              <a:latin typeface="Arial Black" pitchFamily="34" charset="0"/>
              <a:cs typeface="Arial" pitchFamily="34"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p:cTn id="7" dur="10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12">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1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 calcmode="lin" valueType="num">
                                      <p:cBhvr>
                                        <p:cTn id="14"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1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nodeType="after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 calcmode="lin" valueType="num">
                                      <p:cBhvr>
                                        <p:cTn id="21" dur="1000" fill="hold"/>
                                        <p:tgtEl>
                                          <p:spTgt spid="12">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12">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12">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2">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nodeType="afterEffect">
                                  <p:stCondLst>
                                    <p:cond delay="0"/>
                                  </p:stCondLst>
                                  <p:childTnLst>
                                    <p:set>
                                      <p:cBhvr>
                                        <p:cTn id="27" dur="1" fill="hold">
                                          <p:stCondLst>
                                            <p:cond delay="0"/>
                                          </p:stCondLst>
                                        </p:cTn>
                                        <p:tgtEl>
                                          <p:spTgt spid="12">
                                            <p:txEl>
                                              <p:pRg st="5" end="5"/>
                                            </p:txEl>
                                          </p:spTgt>
                                        </p:tgtEl>
                                        <p:attrNameLst>
                                          <p:attrName>style.visibility</p:attrName>
                                        </p:attrNameLst>
                                      </p:cBhvr>
                                      <p:to>
                                        <p:strVal val="visible"/>
                                      </p:to>
                                    </p:set>
                                    <p:anim calcmode="lin" valueType="num">
                                      <p:cBhvr>
                                        <p:cTn id="28" dur="1000" fill="hold"/>
                                        <p:tgtEl>
                                          <p:spTgt spid="12">
                                            <p:txEl>
                                              <p:pRg st="5" end="5"/>
                                            </p:txEl>
                                          </p:spTgt>
                                        </p:tgtEl>
                                        <p:attrNameLst>
                                          <p:attrName>ppt_w</p:attrName>
                                        </p:attrNameLst>
                                      </p:cBhvr>
                                      <p:tavLst>
                                        <p:tav tm="0">
                                          <p:val>
                                            <p:fltVal val="0"/>
                                          </p:val>
                                        </p:tav>
                                        <p:tav tm="100000">
                                          <p:val>
                                            <p:strVal val="#ppt_w"/>
                                          </p:val>
                                        </p:tav>
                                      </p:tavLst>
                                    </p:anim>
                                    <p:anim calcmode="lin" valueType="num">
                                      <p:cBhvr>
                                        <p:cTn id="29" dur="1000" fill="hold"/>
                                        <p:tgtEl>
                                          <p:spTgt spid="12">
                                            <p:txEl>
                                              <p:pRg st="5" end="5"/>
                                            </p:txEl>
                                          </p:spTgt>
                                        </p:tgtEl>
                                        <p:attrNameLst>
                                          <p:attrName>ppt_h</p:attrName>
                                        </p:attrNameLst>
                                      </p:cBhvr>
                                      <p:tavLst>
                                        <p:tav tm="0">
                                          <p:val>
                                            <p:fltVal val="0"/>
                                          </p:val>
                                        </p:tav>
                                        <p:tav tm="100000">
                                          <p:val>
                                            <p:strVal val="#ppt_h"/>
                                          </p:val>
                                        </p:tav>
                                      </p:tavLst>
                                    </p:anim>
                                    <p:anim calcmode="lin" valueType="num">
                                      <p:cBhvr>
                                        <p:cTn id="30" dur="1000" fill="hold"/>
                                        <p:tgtEl>
                                          <p:spTgt spid="12">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2">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533400"/>
            <a:ext cx="6934200" cy="5638800"/>
          </a:xfrm>
          <a:prstGeom prst="rect">
            <a:avLst/>
          </a:prstGeom>
          <a:solidFill>
            <a:srgbClr val="00B050"/>
          </a:solidFill>
        </p:spPr>
        <p:txBody>
          <a:bodyPr wrap="square">
            <a:spAutoFit/>
          </a:bodyPr>
          <a:lstStyle/>
          <a:p>
            <a:pPr marL="1263650" indent="-1263650" algn="just">
              <a:tabLst>
                <a:tab pos="968375" algn="l"/>
              </a:tabLst>
            </a:pPr>
            <a:r>
              <a:rPr lang="en-US" sz="2600" smtClean="0">
                <a:ln>
                  <a:solidFill>
                    <a:schemeClr val="tx2">
                      <a:lumMod val="75000"/>
                    </a:schemeClr>
                  </a:solidFill>
                </a:ln>
                <a:solidFill>
                  <a:schemeClr val="tx2">
                    <a:lumMod val="60000"/>
                    <a:lumOff val="40000"/>
                  </a:schemeClr>
                </a:solidFill>
                <a:latin typeface="Arial" pitchFamily="34" charset="0"/>
                <a:cs typeface="Arial" pitchFamily="34" charset="0"/>
              </a:rPr>
              <a:t>PNG </a:t>
            </a:r>
            <a:r>
              <a:rPr lang="id-ID" sz="2600" smtClean="0">
                <a:ln>
                  <a:solidFill>
                    <a:schemeClr val="tx2">
                      <a:lumMod val="75000"/>
                    </a:schemeClr>
                  </a:solidFill>
                </a:ln>
                <a:solidFill>
                  <a:schemeClr val="tx2">
                    <a:lumMod val="60000"/>
                    <a:lumOff val="40000"/>
                  </a:schemeClr>
                </a:solidFill>
                <a:latin typeface="Arial" pitchFamily="34" charset="0"/>
                <a:cs typeface="Arial" pitchFamily="34" charset="0"/>
              </a:rPr>
              <a:t>	</a:t>
            </a:r>
            <a:r>
              <a:rPr lang="en-US" sz="2600" smtClean="0">
                <a:ln>
                  <a:solidFill>
                    <a:schemeClr val="tx2">
                      <a:lumMod val="75000"/>
                    </a:schemeClr>
                  </a:solidFill>
                </a:ln>
                <a:solidFill>
                  <a:schemeClr val="tx2">
                    <a:lumMod val="60000"/>
                    <a:lumOff val="40000"/>
                  </a:schemeClr>
                </a:solidFill>
                <a:latin typeface="Arial" pitchFamily="34" charset="0"/>
                <a:cs typeface="Arial" pitchFamily="34" charset="0"/>
              </a:rPr>
              <a:t>: </a:t>
            </a:r>
            <a:r>
              <a:rPr lang="id-ID" sz="2600" smtClean="0">
                <a:ln>
                  <a:solidFill>
                    <a:schemeClr val="tx2">
                      <a:lumMod val="75000"/>
                    </a:schemeClr>
                  </a:solidFill>
                </a:ln>
                <a:solidFill>
                  <a:schemeClr val="tx2">
                    <a:lumMod val="60000"/>
                    <a:lumOff val="40000"/>
                  </a:schemeClr>
                </a:solidFill>
                <a:latin typeface="Arial" pitchFamily="34" charset="0"/>
                <a:cs typeface="Arial" pitchFamily="34" charset="0"/>
              </a:rPr>
              <a:t>	T</a:t>
            </a:r>
            <a:r>
              <a:rPr lang="en-US" sz="2600" smtClean="0">
                <a:ln>
                  <a:solidFill>
                    <a:schemeClr val="tx2">
                      <a:lumMod val="75000"/>
                    </a:schemeClr>
                  </a:solidFill>
                </a:ln>
                <a:solidFill>
                  <a:schemeClr val="tx2">
                    <a:lumMod val="60000"/>
                    <a:lumOff val="40000"/>
                  </a:schemeClr>
                </a:solidFill>
                <a:latin typeface="Arial" pitchFamily="34" charset="0"/>
                <a:cs typeface="Arial" pitchFamily="34" charset="0"/>
              </a:rPr>
              <a:t>idak ada data yang hilang, Jumlah warna sampai 64 bit dan Mendukung transparansi</a:t>
            </a:r>
            <a:r>
              <a:rPr lang="id-ID" sz="2600" smtClean="0">
                <a:ln>
                  <a:solidFill>
                    <a:schemeClr val="tx2">
                      <a:lumMod val="75000"/>
                    </a:schemeClr>
                  </a:solidFill>
                </a:ln>
                <a:solidFill>
                  <a:schemeClr val="tx2">
                    <a:lumMod val="60000"/>
                    <a:lumOff val="40000"/>
                  </a:schemeClr>
                </a:solidFill>
                <a:latin typeface="Arial" pitchFamily="34" charset="0"/>
                <a:cs typeface="Arial" pitchFamily="34" charset="0"/>
              </a:rPr>
              <a:t> </a:t>
            </a:r>
            <a:r>
              <a:rPr lang="en-US" sz="2600" smtClean="0">
                <a:ln>
                  <a:solidFill>
                    <a:schemeClr val="tx2">
                      <a:lumMod val="75000"/>
                    </a:schemeClr>
                  </a:solidFill>
                </a:ln>
                <a:solidFill>
                  <a:schemeClr val="tx2">
                    <a:lumMod val="60000"/>
                    <a:lumOff val="40000"/>
                  </a:schemeClr>
                </a:solidFill>
                <a:latin typeface="Arial" pitchFamily="34" charset="0"/>
                <a:cs typeface="Arial" pitchFamily="34" charset="0"/>
              </a:rPr>
              <a:t>tetapi</a:t>
            </a:r>
            <a:r>
              <a:rPr lang="id-ID" sz="2600" smtClean="0">
                <a:ln>
                  <a:solidFill>
                    <a:schemeClr val="tx2">
                      <a:lumMod val="75000"/>
                    </a:schemeClr>
                  </a:solidFill>
                </a:ln>
                <a:solidFill>
                  <a:schemeClr val="tx2">
                    <a:lumMod val="60000"/>
                    <a:lumOff val="40000"/>
                  </a:schemeClr>
                </a:solidFill>
                <a:latin typeface="Arial" pitchFamily="34" charset="0"/>
                <a:cs typeface="Arial" pitchFamily="34" charset="0"/>
              </a:rPr>
              <a:t> </a:t>
            </a:r>
            <a:r>
              <a:rPr lang="en-US" sz="2600" smtClean="0">
                <a:ln>
                  <a:solidFill>
                    <a:schemeClr val="tx2">
                      <a:lumMod val="75000"/>
                    </a:schemeClr>
                  </a:solidFill>
                </a:ln>
                <a:solidFill>
                  <a:schemeClr val="tx2">
                    <a:lumMod val="60000"/>
                    <a:lumOff val="40000"/>
                  </a:schemeClr>
                </a:solidFill>
                <a:latin typeface="Arial" pitchFamily="34" charset="0"/>
                <a:cs typeface="Arial" pitchFamily="34" charset="0"/>
              </a:rPr>
              <a:t>Tidak mendukung animasi</a:t>
            </a:r>
            <a:endParaRPr lang="id-ID" sz="2600" smtClean="0">
              <a:ln>
                <a:solidFill>
                  <a:schemeClr val="tx2">
                    <a:lumMod val="75000"/>
                  </a:schemeClr>
                </a:solidFill>
              </a:ln>
              <a:solidFill>
                <a:schemeClr val="tx2">
                  <a:lumMod val="60000"/>
                  <a:lumOff val="40000"/>
                </a:schemeClr>
              </a:solidFill>
              <a:latin typeface="Arial" pitchFamily="34" charset="0"/>
              <a:cs typeface="Arial" pitchFamily="34" charset="0"/>
            </a:endParaRPr>
          </a:p>
          <a:p>
            <a:pPr marL="1263650" indent="-1263650" algn="just">
              <a:tabLst>
                <a:tab pos="968375" algn="l"/>
              </a:tabLst>
            </a:pPr>
            <a:r>
              <a:rPr lang="en-US" sz="2600" smtClean="0">
                <a:ln>
                  <a:solidFill>
                    <a:schemeClr val="bg1"/>
                  </a:solidFill>
                </a:ln>
                <a:solidFill>
                  <a:schemeClr val="bg1"/>
                </a:solidFill>
                <a:latin typeface="Arial" pitchFamily="34" charset="0"/>
                <a:cs typeface="Arial" pitchFamily="34" charset="0"/>
              </a:rPr>
              <a:t>TIFF </a:t>
            </a:r>
            <a:r>
              <a:rPr lang="id-ID" sz="2600" smtClean="0">
                <a:ln>
                  <a:solidFill>
                    <a:schemeClr val="bg1"/>
                  </a:solidFill>
                </a:ln>
                <a:solidFill>
                  <a:schemeClr val="bg1"/>
                </a:solidFill>
                <a:latin typeface="Arial" pitchFamily="34" charset="0"/>
                <a:cs typeface="Arial" pitchFamily="34" charset="0"/>
              </a:rPr>
              <a:t>	</a:t>
            </a:r>
            <a:r>
              <a:rPr lang="en-US" sz="2600" smtClean="0">
                <a:ln>
                  <a:solidFill>
                    <a:schemeClr val="bg1"/>
                  </a:solidFill>
                </a:ln>
                <a:solidFill>
                  <a:schemeClr val="bg1"/>
                </a:solidFill>
                <a:latin typeface="Arial" pitchFamily="34" charset="0"/>
                <a:cs typeface="Arial" pitchFamily="34" charset="0"/>
              </a:rPr>
              <a:t>: </a:t>
            </a:r>
            <a:r>
              <a:rPr lang="id-ID" sz="2600" smtClean="0">
                <a:ln>
                  <a:solidFill>
                    <a:schemeClr val="bg1"/>
                  </a:solidFill>
                </a:ln>
                <a:solidFill>
                  <a:schemeClr val="bg1"/>
                </a:solidFill>
                <a:latin typeface="Arial" pitchFamily="34" charset="0"/>
                <a:cs typeface="Arial" pitchFamily="34" charset="0"/>
              </a:rPr>
              <a:t>	</a:t>
            </a:r>
            <a:r>
              <a:rPr lang="en-US" sz="2600" smtClean="0">
                <a:ln>
                  <a:solidFill>
                    <a:schemeClr val="bg1"/>
                  </a:solidFill>
                </a:ln>
                <a:solidFill>
                  <a:schemeClr val="bg1"/>
                </a:solidFill>
                <a:latin typeface="Arial" pitchFamily="34" charset="0"/>
                <a:cs typeface="Arial" pitchFamily="34" charset="0"/>
              </a:rPr>
              <a:t>Mendukung gambar vektor, Tidak ada data yang hilang, Jumlah warna sampai 32 bit dan</a:t>
            </a:r>
            <a:r>
              <a:rPr lang="id-ID" sz="2600" smtClean="0">
                <a:ln>
                  <a:solidFill>
                    <a:schemeClr val="bg1"/>
                  </a:solidFill>
                </a:ln>
                <a:solidFill>
                  <a:schemeClr val="bg1"/>
                </a:solidFill>
                <a:latin typeface="Arial" pitchFamily="34" charset="0"/>
                <a:cs typeface="Arial" pitchFamily="34" charset="0"/>
              </a:rPr>
              <a:t> </a:t>
            </a:r>
            <a:r>
              <a:rPr lang="en-US" sz="2600" smtClean="0">
                <a:ln>
                  <a:solidFill>
                    <a:schemeClr val="bg1"/>
                  </a:solidFill>
                </a:ln>
                <a:solidFill>
                  <a:schemeClr val="bg1"/>
                </a:solidFill>
                <a:latin typeface="Arial" pitchFamily="34" charset="0"/>
                <a:cs typeface="Arial" pitchFamily="34" charset="0"/>
              </a:rPr>
              <a:t>Mendukung transparansi tetapi Tidak mendukung animasi</a:t>
            </a:r>
            <a:r>
              <a:rPr lang="id-ID" sz="2600" smtClean="0">
                <a:ln>
                  <a:solidFill>
                    <a:schemeClr val="bg1"/>
                  </a:solidFill>
                </a:ln>
                <a:solidFill>
                  <a:schemeClr val="bg1"/>
                </a:solidFill>
                <a:latin typeface="Arial" pitchFamily="34" charset="0"/>
                <a:cs typeface="Arial" pitchFamily="34" charset="0"/>
              </a:rPr>
              <a:t>.</a:t>
            </a:r>
          </a:p>
          <a:p>
            <a:pPr marL="1263650" indent="-1263650" algn="just">
              <a:tabLst>
                <a:tab pos="968375" algn="l"/>
              </a:tabLst>
            </a:pPr>
            <a:r>
              <a:rPr lang="en-US" sz="2600" smtClean="0">
                <a:ln>
                  <a:solidFill>
                    <a:schemeClr val="accent6">
                      <a:lumMod val="75000"/>
                    </a:schemeClr>
                  </a:solidFill>
                </a:ln>
                <a:solidFill>
                  <a:schemeClr val="accent6">
                    <a:lumMod val="75000"/>
                  </a:schemeClr>
                </a:solidFill>
                <a:latin typeface="Arial" pitchFamily="34" charset="0"/>
                <a:cs typeface="Arial" pitchFamily="34" charset="0"/>
              </a:rPr>
              <a:t>PCX </a:t>
            </a:r>
            <a:r>
              <a:rPr lang="id-ID" sz="2600" smtClean="0">
                <a:ln>
                  <a:solidFill>
                    <a:schemeClr val="accent6">
                      <a:lumMod val="75000"/>
                    </a:schemeClr>
                  </a:solidFill>
                </a:ln>
                <a:solidFill>
                  <a:schemeClr val="accent6">
                    <a:lumMod val="75000"/>
                  </a:schemeClr>
                </a:solidFill>
                <a:latin typeface="Arial" pitchFamily="34" charset="0"/>
                <a:cs typeface="Arial" pitchFamily="34" charset="0"/>
              </a:rPr>
              <a:t>	:	</a:t>
            </a:r>
            <a:r>
              <a:rPr lang="en-US" sz="2600" smtClean="0">
                <a:ln>
                  <a:solidFill>
                    <a:schemeClr val="accent6">
                      <a:lumMod val="75000"/>
                    </a:schemeClr>
                  </a:solidFill>
                </a:ln>
                <a:solidFill>
                  <a:schemeClr val="accent6">
                    <a:lumMod val="75000"/>
                  </a:schemeClr>
                </a:solidFill>
                <a:latin typeface="Arial" pitchFamily="34" charset="0"/>
                <a:cs typeface="Arial" pitchFamily="34" charset="0"/>
              </a:rPr>
              <a:t>format file berbentuk raster; kepala filenya menyimpan informasi tentang perangkat keras monitor (resolusi layar, kedalaman warna, informasi palet, jumlah bit dst.)</a:t>
            </a:r>
            <a:endParaRPr lang="en-US" sz="2600">
              <a:ln>
                <a:solidFill>
                  <a:schemeClr val="accent6">
                    <a:lumMod val="75000"/>
                  </a:schemeClr>
                </a:solidFill>
              </a:ln>
              <a:solidFill>
                <a:schemeClr val="accent6">
                  <a:lumMod val="75000"/>
                </a:schemeClr>
              </a:solidFill>
            </a:endParaRPr>
          </a:p>
        </p:txBody>
      </p:sp>
      <p:sp>
        <p:nvSpPr>
          <p:cNvPr id="3" name="Action Button: Return 2">
            <a:hlinkClick r:id="rId2" action="ppaction://hlinksldjump" highlightClick="1"/>
          </p:cNvPr>
          <p:cNvSpPr/>
          <p:nvPr/>
        </p:nvSpPr>
        <p:spPr>
          <a:xfrm>
            <a:off x="8610600" y="6324600"/>
            <a:ext cx="304800" cy="304800"/>
          </a:xfrm>
          <a:prstGeom prst="actionButtonRetur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uji kompetensi smk4\IMG_8369.JPG"/>
          <p:cNvPicPr>
            <a:picLocks noChangeAspect="1" noChangeArrowheads="1"/>
          </p:cNvPicPr>
          <p:nvPr/>
        </p:nvPicPr>
        <p:blipFill>
          <a:blip r:embed="rId2" cstate="email"/>
          <a:srcRect/>
          <a:stretch>
            <a:fillRect/>
          </a:stretch>
        </p:blipFill>
        <p:spPr bwMode="auto">
          <a:xfrm rot="5400000">
            <a:off x="1638300" y="4076700"/>
            <a:ext cx="2514600" cy="1828800"/>
          </a:xfrm>
          <a:prstGeom prst="rect">
            <a:avLst/>
          </a:prstGeom>
          <a:ln>
            <a:noFill/>
          </a:ln>
          <a:effectLst>
            <a:outerShdw blurRad="292100" dist="139700" dir="2700000" algn="tl" rotWithShape="0">
              <a:srgbClr val="333333">
                <a:alpha val="65000"/>
              </a:srgbClr>
            </a:outerShdw>
          </a:effectLst>
        </p:spPr>
      </p:pic>
      <p:sp>
        <p:nvSpPr>
          <p:cNvPr id="6" name="Rounded Rectangle 5"/>
          <p:cNvSpPr/>
          <p:nvPr/>
        </p:nvSpPr>
        <p:spPr>
          <a:xfrm>
            <a:off x="1981200" y="1524000"/>
            <a:ext cx="18288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Buku Referensi</a:t>
            </a: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pic>
        <p:nvPicPr>
          <p:cNvPr id="1026" name="Picture 2" descr="D:\uji kompetensi smk4\IMG_8367.JPG"/>
          <p:cNvPicPr>
            <a:picLocks noChangeAspect="1" noChangeArrowheads="1"/>
          </p:cNvPicPr>
          <p:nvPr/>
        </p:nvPicPr>
        <p:blipFill>
          <a:blip r:embed="rId3" cstate="email"/>
          <a:srcRect/>
          <a:stretch>
            <a:fillRect/>
          </a:stretch>
        </p:blipFill>
        <p:spPr bwMode="auto">
          <a:xfrm rot="5400000">
            <a:off x="3924299" y="1257301"/>
            <a:ext cx="2590801" cy="1905000"/>
          </a:xfrm>
          <a:prstGeom prst="rect">
            <a:avLst/>
          </a:prstGeom>
          <a:ln>
            <a:noFill/>
          </a:ln>
          <a:effectLst>
            <a:outerShdw blurRad="292100" dist="139700" dir="2700000" algn="tl" rotWithShape="0">
              <a:srgbClr val="333333">
                <a:alpha val="65000"/>
              </a:srgbClr>
            </a:outerShdw>
          </a:effectLst>
        </p:spPr>
      </p:pic>
      <p:pic>
        <p:nvPicPr>
          <p:cNvPr id="1027" name="Picture 3" descr="D:\uji kompetensi smk4\IMG_8363.JPG"/>
          <p:cNvPicPr>
            <a:picLocks noChangeAspect="1" noChangeArrowheads="1"/>
          </p:cNvPicPr>
          <p:nvPr/>
        </p:nvPicPr>
        <p:blipFill>
          <a:blip r:embed="rId4" cstate="email"/>
          <a:srcRect/>
          <a:stretch>
            <a:fillRect/>
          </a:stretch>
        </p:blipFill>
        <p:spPr bwMode="auto">
          <a:xfrm rot="5400000">
            <a:off x="6286500" y="1333500"/>
            <a:ext cx="2590800" cy="1752600"/>
          </a:xfrm>
          <a:prstGeom prst="rect">
            <a:avLst/>
          </a:prstGeom>
          <a:ln>
            <a:noFill/>
          </a:ln>
          <a:effectLst>
            <a:outerShdw blurRad="292100" dist="139700" dir="2700000" algn="tl" rotWithShape="0">
              <a:srgbClr val="333333">
                <a:alpha val="65000"/>
              </a:srgbClr>
            </a:outerShdw>
          </a:effectLst>
        </p:spPr>
      </p:pic>
      <p:pic>
        <p:nvPicPr>
          <p:cNvPr id="8" name="Picture 7" descr="DSC02588.JPG"/>
          <p:cNvPicPr>
            <a:picLocks noChangeAspect="1"/>
          </p:cNvPicPr>
          <p:nvPr/>
        </p:nvPicPr>
        <p:blipFill>
          <a:blip r:embed="rId5" cstate="email"/>
          <a:srcRect/>
          <a:stretch>
            <a:fillRect/>
          </a:stretch>
        </p:blipFill>
        <p:spPr>
          <a:xfrm rot="5400000">
            <a:off x="4000500" y="4000500"/>
            <a:ext cx="2514600" cy="1981200"/>
          </a:xfrm>
          <a:prstGeom prst="rect">
            <a:avLst/>
          </a:prstGeom>
          <a:ln>
            <a:noFill/>
          </a:ln>
          <a:effectLst>
            <a:outerShdw blurRad="292100" dist="139700" dir="2700000" algn="tl" rotWithShape="0">
              <a:srgbClr val="333333">
                <a:alpha val="65000"/>
              </a:srgbClr>
            </a:outerShdw>
          </a:effectLst>
        </p:spPr>
      </p:pic>
      <p:sp>
        <p:nvSpPr>
          <p:cNvPr id="9" name="Action Button: Return 8">
            <a:hlinkClick r:id="rId6" action="ppaction://hlinksldjump" highlightClick="1"/>
          </p:cNvPr>
          <p:cNvSpPr/>
          <p:nvPr/>
        </p:nvSpPr>
        <p:spPr>
          <a:xfrm>
            <a:off x="8610600" y="6324600"/>
            <a:ext cx="304800" cy="304800"/>
          </a:xfrm>
          <a:prstGeom prst="actionButtonRetur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828800" y="838200"/>
            <a:ext cx="4114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Berlin Sans FB Demi" pitchFamily="34" charset="0"/>
                <a:ea typeface="Calibri" pitchFamily="34" charset="0"/>
                <a:cs typeface="Arial" pitchFamily="34" charset="0"/>
              </a:rPr>
              <a:t>Pemanfaatan Desain Grafis</a:t>
            </a:r>
            <a:endParaRPr kumimoji="0" lang="en-US" sz="2400" b="0" i="0" u="none" strike="noStrike" cap="none" normalizeH="0" baseline="0" smtClean="0">
              <a:ln>
                <a:noFill/>
              </a:ln>
              <a:solidFill>
                <a:schemeClr val="tx1"/>
              </a:solidFill>
              <a:effectLst/>
              <a:latin typeface="Berlin Sans FB Demi" pitchFamily="34" charset="0"/>
              <a:cs typeface="Arial" pitchFamily="34" charset="0"/>
            </a:endParaRPr>
          </a:p>
        </p:txBody>
      </p:sp>
      <p:sp>
        <p:nvSpPr>
          <p:cNvPr id="5" name="Rectangle 4"/>
          <p:cNvSpPr/>
          <p:nvPr/>
        </p:nvSpPr>
        <p:spPr>
          <a:xfrm>
            <a:off x="1828800" y="1447800"/>
            <a:ext cx="6705600" cy="4832092"/>
          </a:xfrm>
          <a:prstGeom prst="rect">
            <a:avLst/>
          </a:prstGeom>
        </p:spPr>
        <p:txBody>
          <a:bodyPr wrap="square">
            <a:spAutoFit/>
          </a:bodyPr>
          <a:lstStyle/>
          <a:p>
            <a:pPr algn="just"/>
            <a:r>
              <a:rPr lang="en-US" sz="2200" smtClean="0">
                <a:solidFill>
                  <a:srgbClr val="0070C0"/>
                </a:solidFill>
                <a:latin typeface="Berlin Sans FB Demi" pitchFamily="34" charset="0"/>
              </a:rPr>
              <a:t>Desain grafis sebagai visual elemen sering dipergunakan untuk menarik perhatian pembaca atau penonton sebagai suatu informasi. Grafis juga merupakan pendamping teks agar dapat membantu pembaca untuk lebih mudah memahami suatu konsep atau agar konsep yang disampaikan lebih mudah dipahami dan lebih menarik. Majalah-majalah yang populer seperti TIME, Newsweek, dab, biasanya menggunakan bahan-bahan desain grafis yang sangat kuat untuk “menyerang” perhatian dan ketertarikan pembacanya, berbeda dengan model majalah-majalah ilmiah dan  bidang pendidikan yang biasanya berpenampilan pasif. </a:t>
            </a:r>
            <a:endParaRPr lang="en-US" sz="2200">
              <a:solidFill>
                <a:srgbClr val="0070C0"/>
              </a:solidFill>
              <a:latin typeface="Berlin Sans FB Dem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6400" y="1371600"/>
            <a:ext cx="6781800" cy="4893647"/>
          </a:xfrm>
          <a:prstGeom prst="rect">
            <a:avLst/>
          </a:prstGeom>
        </p:spPr>
        <p:txBody>
          <a:bodyPr wrap="square">
            <a:spAutoFit/>
          </a:bodyPr>
          <a:lstStyle/>
          <a:p>
            <a:pPr algn="just"/>
            <a:r>
              <a:rPr lang="en-US" sz="2400" smtClean="0">
                <a:solidFill>
                  <a:srgbClr val="0070C0"/>
                </a:solidFill>
                <a:latin typeface="Berlin Sans FB Demi" pitchFamily="34" charset="0"/>
              </a:rPr>
              <a:t>Penggunaan Desain Grafis disektor bisnis dan perkonomian biasanya meliputi tampilan diagram laporan keuangan maupun pertumbuhan ekonomi. Terminologi dari kata business Graphics  mulai digunakan pada akhir tahun 70-an ketika komputer telah mampu dipergunkan untuk menggambar dan menampilkan grafik diagram dari data yang sebelumnya hanya bisa ditampilkan berupa angka-angka dalam tabel. Business Graphics dapat dipergunakan untuk mempersentasikan perubahan-perubahan data dalam suatu periode sehingga lebih mudah diikuti.</a:t>
            </a:r>
            <a:endParaRPr lang="en-US" sz="2400">
              <a:solidFill>
                <a:srgbClr val="0070C0"/>
              </a:solidFill>
              <a:latin typeface="Berlin Sans FB Demi" pitchFamily="34" charset="0"/>
            </a:endParaRPr>
          </a:p>
        </p:txBody>
      </p:sp>
      <p:sp>
        <p:nvSpPr>
          <p:cNvPr id="6" name="Rectangle 5"/>
          <p:cNvSpPr>
            <a:spLocks noChangeArrowheads="1"/>
          </p:cNvSpPr>
          <p:nvPr/>
        </p:nvSpPr>
        <p:spPr bwMode="auto">
          <a:xfrm>
            <a:off x="1981200" y="609600"/>
            <a:ext cx="38862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B050"/>
                </a:solidFill>
                <a:effectLst/>
                <a:latin typeface="Berlin Sans FB Demi" pitchFamily="34" charset="0"/>
                <a:ea typeface="Calibri" pitchFamily="34" charset="0"/>
                <a:cs typeface="Times New Roman" pitchFamily="18" charset="0"/>
              </a:rPr>
              <a:t>Business Graphic</a:t>
            </a:r>
            <a:endParaRPr kumimoji="0" lang="en-US" sz="2800" b="0" i="0" u="none" strike="noStrike" cap="none" normalizeH="0" baseline="0" smtClean="0">
              <a:ln>
                <a:noFill/>
              </a:ln>
              <a:solidFill>
                <a:srgbClr val="00B050"/>
              </a:solidFill>
              <a:effectLst/>
              <a:latin typeface="Berlin Sans FB Demi"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1752600" y="838200"/>
            <a:ext cx="52578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Berlin Sans FB Demi" pitchFamily="34" charset="0"/>
                <a:ea typeface="Calibri" pitchFamily="34" charset="0"/>
                <a:cs typeface="Arial" pitchFamily="34" charset="0"/>
              </a:rPr>
              <a:t>Advertising</a:t>
            </a:r>
            <a:endParaRPr kumimoji="0" lang="en-US" sz="2800" b="0" i="0" u="none" strike="noStrike" cap="none" normalizeH="0" baseline="0" smtClean="0">
              <a:ln>
                <a:noFill/>
              </a:ln>
              <a:solidFill>
                <a:schemeClr val="tx1"/>
              </a:solidFill>
              <a:effectLst/>
              <a:latin typeface="Berlin Sans FB Demi" pitchFamily="34" charset="0"/>
              <a:cs typeface="Arial" pitchFamily="34" charset="0"/>
            </a:endParaRPr>
          </a:p>
        </p:txBody>
      </p:sp>
      <p:sp>
        <p:nvSpPr>
          <p:cNvPr id="6" name="Rectangle 5"/>
          <p:cNvSpPr/>
          <p:nvPr/>
        </p:nvSpPr>
        <p:spPr>
          <a:xfrm>
            <a:off x="1905000" y="1443841"/>
            <a:ext cx="6629400" cy="4893647"/>
          </a:xfrm>
          <a:prstGeom prst="rect">
            <a:avLst/>
          </a:prstGeom>
        </p:spPr>
        <p:txBody>
          <a:bodyPr wrap="square">
            <a:spAutoFit/>
          </a:bodyPr>
          <a:lstStyle/>
          <a:p>
            <a:pPr algn="just"/>
            <a:r>
              <a:rPr lang="en-US" sz="2400" smtClean="0">
                <a:solidFill>
                  <a:srgbClr val="0070C0"/>
                </a:solidFill>
              </a:rPr>
              <a:t>Dari sisi inilah mungkin dapat dikatakan bahwa desain grafis menghasilkan paling banyak uang. Setiap, milyaran dollar Amerika telah dianggarkan oleh perusahaan-perusahaan besar maupun kecil diseluruh dunia untuk sektor adversiting alias periklanan. Oleh karena itu, sudah sewajarnya bila desainer-desainer paling baik dengan pendapatan paling banyak bekerja disektor periklanan. Meskipun periklanan tidak hanya terdiri dari desain grafis saja melainkan juga melibatkan copy writter, visualizer, layout desain, animator, presenter, dsb, tetapi secara umum desainer grafis merupakan bagian utama dari sektor usaha itu. </a:t>
            </a:r>
            <a:endParaRPr lang="en-US" sz="2400">
              <a:solidFill>
                <a:srgbClr val="0070C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1752600" y="762000"/>
            <a:ext cx="42672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Berlin Sans FB Demi" pitchFamily="34" charset="0"/>
                <a:ea typeface="Calibri" pitchFamily="34" charset="0"/>
                <a:cs typeface="Times New Roman" pitchFamily="18" charset="0"/>
              </a:rPr>
              <a:t>Sarana Pendidikan</a:t>
            </a:r>
            <a:endParaRPr kumimoji="0" lang="en-US" sz="2400" b="0" i="0" u="none" strike="noStrike" cap="none" normalizeH="0" baseline="0" smtClean="0">
              <a:ln>
                <a:noFill/>
              </a:ln>
              <a:solidFill>
                <a:schemeClr val="tx1"/>
              </a:solidFill>
              <a:effectLst/>
              <a:latin typeface="Berlin Sans FB Demi" pitchFamily="34" charset="0"/>
              <a:cs typeface="Arial" pitchFamily="34" charset="0"/>
            </a:endParaRPr>
          </a:p>
        </p:txBody>
      </p:sp>
      <p:sp>
        <p:nvSpPr>
          <p:cNvPr id="33794" name="Rectangle 2"/>
          <p:cNvSpPr>
            <a:spLocks noChangeArrowheads="1"/>
          </p:cNvSpPr>
          <p:nvPr/>
        </p:nvSpPr>
        <p:spPr bwMode="auto">
          <a:xfrm>
            <a:off x="1981200" y="1447800"/>
            <a:ext cx="62484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70C0"/>
                </a:solidFill>
                <a:effectLst/>
                <a:latin typeface="Berlin Sans FB Demi" pitchFamily="34" charset="0"/>
                <a:ea typeface="Calibri" pitchFamily="34" charset="0"/>
                <a:cs typeface="Times New Roman" pitchFamily="18" charset="0"/>
              </a:rPr>
              <a:t>Desain grafis jelas sangat berperan dalam bidang pendidikan dan pembuatan textbook alias buku-buku pelajaran sekolah.</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70C0"/>
                </a:solidFill>
                <a:effectLst/>
                <a:latin typeface="Berlin Sans FB Demi" pitchFamily="34" charset="0"/>
                <a:ea typeface="Calibri" pitchFamily="34" charset="0"/>
                <a:cs typeface="Times New Roman" pitchFamily="18" charset="0"/>
              </a:rPr>
              <a:t>Misalnya, mata pelajaran Geografi, Ilmu Pengetahuan Alam, hingga Matematika untuk mengilustrasikan teori dan konsep. Salah satu contoh penggunaan grafis adalah untuk menerangkan anotomi tubuh manusia.</a:t>
            </a:r>
            <a:r>
              <a:rPr kumimoji="0" lang="en-US" sz="2400" b="0" i="0" u="none" strike="noStrike" cap="none" normalizeH="0" baseline="0" smtClean="0">
                <a:ln>
                  <a:noFill/>
                </a:ln>
                <a:solidFill>
                  <a:srgbClr val="0070C0"/>
                </a:solidFill>
                <a:effectLst/>
                <a:latin typeface="Berlin Sans FB Demi" pitchFamily="34" charset="0"/>
                <a:cs typeface="Arial" pitchFamily="34" charset="0"/>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52600" y="838200"/>
            <a:ext cx="5493812" cy="523220"/>
          </a:xfrm>
          <a:prstGeom prst="rect">
            <a:avLst/>
          </a:prstGeom>
        </p:spPr>
        <p:txBody>
          <a:bodyPr wrap="none">
            <a:spAutoFit/>
          </a:bodyPr>
          <a:lstStyle/>
          <a:p>
            <a:r>
              <a:rPr lang="en-US" sz="2800" smtClean="0">
                <a:latin typeface="Berlin Sans FB Demi" pitchFamily="34" charset="0"/>
              </a:rPr>
              <a:t>Tahapan Membuat Desain Grafis</a:t>
            </a:r>
            <a:endParaRPr lang="en-US" sz="2800">
              <a:latin typeface="Berlin Sans FB Demi" pitchFamily="34" charset="0"/>
            </a:endParaRPr>
          </a:p>
        </p:txBody>
      </p:sp>
      <p:sp>
        <p:nvSpPr>
          <p:cNvPr id="6" name="Rectangle 5"/>
          <p:cNvSpPr/>
          <p:nvPr/>
        </p:nvSpPr>
        <p:spPr>
          <a:xfrm>
            <a:off x="1905000" y="1720840"/>
            <a:ext cx="6477000" cy="4524315"/>
          </a:xfrm>
          <a:prstGeom prst="rect">
            <a:avLst/>
          </a:prstGeom>
        </p:spPr>
        <p:txBody>
          <a:bodyPr wrap="square">
            <a:spAutoFit/>
          </a:bodyPr>
          <a:lstStyle/>
          <a:p>
            <a:pPr algn="just"/>
            <a:r>
              <a:rPr lang="en-US" sz="2400" smtClean="0">
                <a:solidFill>
                  <a:srgbClr val="0070C0"/>
                </a:solidFill>
                <a:latin typeface="Berlin Sans FB Demi" pitchFamily="34" charset="0"/>
              </a:rPr>
              <a:t>Di dalam pembuatan sebuah karya desain grafis diperlukan banyak tahapan. Hal itu mengingat seorang seniman grafis yang tidak serta merta hanya mengandalkan ketajaman intuisi serta kecemerlangan ide yang dimilikinya. Sebuah desain grafis yang baik memiliki tujuan atau misi tertentu saat menyampaikan pesan, memiliki segmentasi kepada siapa pesan akan disampaikan, serta yang tidak kalah pentingnya adalah memperhitungkan budget yang tersedia untuk memproduksinya</a:t>
            </a:r>
            <a:r>
              <a:rPr lang="en-US" sz="2400" baseline="30000" smtClean="0">
                <a:solidFill>
                  <a:srgbClr val="0070C0"/>
                </a:solidFill>
                <a:latin typeface="Berlin Sans FB Demi" pitchFamily="34" charset="0"/>
              </a:rPr>
              <a:t>2</a:t>
            </a:r>
            <a:endParaRPr lang="en-US" sz="2400">
              <a:solidFill>
                <a:srgbClr val="0070C0"/>
              </a:solidFill>
              <a:latin typeface="Berlin Sans FB Dem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38400" y="762000"/>
            <a:ext cx="4724400" cy="369332"/>
          </a:xfrm>
          <a:prstGeom prst="rect">
            <a:avLst/>
          </a:prstGeom>
        </p:spPr>
        <p:txBody>
          <a:bodyPr wrap="square">
            <a:spAutoFit/>
          </a:bodyPr>
          <a:lstStyle/>
          <a:p>
            <a:pPr lvl="0" algn="ctr" fontAlgn="base">
              <a:spcBef>
                <a:spcPts val="600"/>
              </a:spcBef>
              <a:spcAft>
                <a:spcPct val="0"/>
              </a:spcAft>
            </a:pPr>
            <a:r>
              <a:rPr lang="en-US" b="1"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pitchFamily="34" charset="0"/>
              </a:rPr>
              <a:t>Tahap Desain Grafis</a:t>
            </a:r>
          </a:p>
        </p:txBody>
      </p:sp>
      <p:sp>
        <p:nvSpPr>
          <p:cNvPr id="7" name="Rectangle 6"/>
          <p:cNvSpPr/>
          <p:nvPr/>
        </p:nvSpPr>
        <p:spPr>
          <a:xfrm>
            <a:off x="3810000" y="1143000"/>
            <a:ext cx="2169120" cy="369332"/>
          </a:xfrm>
          <a:prstGeom prst="rect">
            <a:avLst/>
          </a:prstGeom>
        </p:spPr>
        <p:txBody>
          <a:bodyPr wrap="none">
            <a:spAutoFit/>
          </a:bodyPr>
          <a:lstStyle/>
          <a:p>
            <a:pPr lvl="0" algn="ctr" fontAlgn="base">
              <a:spcBef>
                <a:spcPts val="600"/>
              </a:spcBef>
              <a:spcAft>
                <a:spcPct val="0"/>
              </a:spcAft>
            </a:pPr>
            <a:r>
              <a:rPr lang="en-US" smtClean="0">
                <a:solidFill>
                  <a:srgbClr val="0070C0"/>
                </a:solidFill>
                <a:latin typeface="Franklin Gothic Heavy" pitchFamily="34" charset="0"/>
                <a:cs typeface="Arial" pitchFamily="34" charset="0"/>
              </a:rPr>
              <a:t>Pengumpulan Info</a:t>
            </a:r>
          </a:p>
        </p:txBody>
      </p:sp>
      <p:sp>
        <p:nvSpPr>
          <p:cNvPr id="8" name="Rectangle 7"/>
          <p:cNvSpPr/>
          <p:nvPr/>
        </p:nvSpPr>
        <p:spPr>
          <a:xfrm>
            <a:off x="4191000" y="1828800"/>
            <a:ext cx="1051891" cy="369332"/>
          </a:xfrm>
          <a:prstGeom prst="rect">
            <a:avLst/>
          </a:prstGeom>
          <a:effectLst>
            <a:outerShdw blurRad="50800" dist="50800" dir="5400000" algn="ctr" rotWithShape="0">
              <a:schemeClr val="bg1"/>
            </a:outerShdw>
          </a:effectLst>
        </p:spPr>
        <p:txBody>
          <a:bodyPr wrap="none">
            <a:spAutoFit/>
          </a:bodyPr>
          <a:lstStyle/>
          <a:p>
            <a:pPr algn="ctr"/>
            <a:r>
              <a:rPr lang="en-US" smtClean="0">
                <a:solidFill>
                  <a:srgbClr val="0070C0"/>
                </a:solidFill>
                <a:latin typeface="Franklin Gothic Heavy" pitchFamily="34" charset="0"/>
                <a:cs typeface="Arial" pitchFamily="34" charset="0"/>
              </a:rPr>
              <a:t>Analisis</a:t>
            </a:r>
            <a:endParaRPr lang="en-US">
              <a:solidFill>
                <a:srgbClr val="0070C0"/>
              </a:solidFill>
              <a:latin typeface="Franklin Gothic Heavy" pitchFamily="34" charset="0"/>
            </a:endParaRPr>
          </a:p>
        </p:txBody>
      </p:sp>
      <p:sp>
        <p:nvSpPr>
          <p:cNvPr id="9" name="Rectangle 8"/>
          <p:cNvSpPr/>
          <p:nvPr/>
        </p:nvSpPr>
        <p:spPr>
          <a:xfrm>
            <a:off x="3728112" y="2487304"/>
            <a:ext cx="2061142" cy="369332"/>
          </a:xfrm>
          <a:prstGeom prst="rect">
            <a:avLst/>
          </a:prstGeom>
        </p:spPr>
        <p:txBody>
          <a:bodyPr wrap="none">
            <a:spAutoFit/>
          </a:bodyPr>
          <a:lstStyle/>
          <a:p>
            <a:pPr lvl="0" algn="ctr" fontAlgn="base">
              <a:spcBef>
                <a:spcPct val="0"/>
              </a:spcBef>
              <a:spcAft>
                <a:spcPct val="0"/>
              </a:spcAft>
            </a:pPr>
            <a:r>
              <a:rPr lang="en-US" smtClean="0">
                <a:solidFill>
                  <a:srgbClr val="0070C0"/>
                </a:solidFill>
                <a:latin typeface="Franklin Gothic Heavy" pitchFamily="34" charset="0"/>
                <a:cs typeface="Arial" pitchFamily="34" charset="0"/>
              </a:rPr>
              <a:t>Menyusun Tujuan</a:t>
            </a:r>
          </a:p>
        </p:txBody>
      </p:sp>
      <p:sp>
        <p:nvSpPr>
          <p:cNvPr id="10" name="Rectangle 9"/>
          <p:cNvSpPr/>
          <p:nvPr/>
        </p:nvSpPr>
        <p:spPr>
          <a:xfrm>
            <a:off x="3333464" y="3167416"/>
            <a:ext cx="2914709" cy="369332"/>
          </a:xfrm>
          <a:prstGeom prst="rect">
            <a:avLst/>
          </a:prstGeom>
        </p:spPr>
        <p:txBody>
          <a:bodyPr wrap="none">
            <a:spAutoFit/>
          </a:bodyPr>
          <a:lstStyle/>
          <a:p>
            <a:pPr lvl="0" algn="ctr" fontAlgn="base">
              <a:spcBef>
                <a:spcPct val="0"/>
              </a:spcBef>
              <a:spcAft>
                <a:spcPct val="0"/>
              </a:spcAft>
            </a:pPr>
            <a:r>
              <a:rPr lang="en-US" smtClean="0">
                <a:solidFill>
                  <a:srgbClr val="0070C0"/>
                </a:solidFill>
                <a:latin typeface="Franklin Gothic Heavy" pitchFamily="34" charset="0"/>
                <a:cs typeface="Arial" pitchFamily="34" charset="0"/>
              </a:rPr>
              <a:t>Menetapkan Pendekatan</a:t>
            </a:r>
          </a:p>
        </p:txBody>
      </p:sp>
      <p:sp>
        <p:nvSpPr>
          <p:cNvPr id="11" name="Rectangle 10"/>
          <p:cNvSpPr/>
          <p:nvPr/>
        </p:nvSpPr>
        <p:spPr>
          <a:xfrm>
            <a:off x="3902120" y="3929416"/>
            <a:ext cx="1731115" cy="369332"/>
          </a:xfrm>
          <a:prstGeom prst="rect">
            <a:avLst/>
          </a:prstGeom>
        </p:spPr>
        <p:txBody>
          <a:bodyPr wrap="none">
            <a:spAutoFit/>
          </a:bodyPr>
          <a:lstStyle/>
          <a:p>
            <a:pPr lvl="0" algn="ctr" fontAlgn="base">
              <a:spcBef>
                <a:spcPct val="0"/>
              </a:spcBef>
              <a:spcAft>
                <a:spcPct val="0"/>
              </a:spcAft>
            </a:pPr>
            <a:r>
              <a:rPr lang="en-US" smtClean="0">
                <a:solidFill>
                  <a:srgbClr val="0070C0"/>
                </a:solidFill>
                <a:latin typeface="Franklin Gothic Heavy" pitchFamily="34" charset="0"/>
                <a:cs typeface="Arial" pitchFamily="34" charset="0"/>
              </a:rPr>
              <a:t>Brainstorming</a:t>
            </a:r>
          </a:p>
        </p:txBody>
      </p:sp>
      <p:sp>
        <p:nvSpPr>
          <p:cNvPr id="12" name="Rectangle 11"/>
          <p:cNvSpPr/>
          <p:nvPr/>
        </p:nvSpPr>
        <p:spPr>
          <a:xfrm>
            <a:off x="4191000" y="4628864"/>
            <a:ext cx="1676400" cy="369332"/>
          </a:xfrm>
          <a:prstGeom prst="rect">
            <a:avLst/>
          </a:prstGeom>
        </p:spPr>
        <p:txBody>
          <a:bodyPr wrap="square">
            <a:spAutoFit/>
          </a:bodyPr>
          <a:lstStyle/>
          <a:p>
            <a:pPr marR="449263" lvl="0" algn="ctr" fontAlgn="base">
              <a:spcBef>
                <a:spcPct val="0"/>
              </a:spcBef>
              <a:spcAft>
                <a:spcPct val="0"/>
              </a:spcAft>
            </a:pPr>
            <a:r>
              <a:rPr lang="en-US" smtClean="0">
                <a:solidFill>
                  <a:srgbClr val="0070C0"/>
                </a:solidFill>
                <a:latin typeface="Franklin Gothic Heavy" pitchFamily="34" charset="0"/>
                <a:cs typeface="Arial" pitchFamily="34" charset="0"/>
              </a:rPr>
              <a:t>Evaluasi</a:t>
            </a:r>
          </a:p>
        </p:txBody>
      </p:sp>
      <p:sp>
        <p:nvSpPr>
          <p:cNvPr id="13" name="Rectangle 12"/>
          <p:cNvSpPr/>
          <p:nvPr/>
        </p:nvSpPr>
        <p:spPr>
          <a:xfrm>
            <a:off x="2971800" y="5334000"/>
            <a:ext cx="3990068" cy="369332"/>
          </a:xfrm>
          <a:prstGeom prst="rect">
            <a:avLst/>
          </a:prstGeom>
        </p:spPr>
        <p:txBody>
          <a:bodyPr wrap="none">
            <a:spAutoFit/>
          </a:bodyPr>
          <a:lstStyle/>
          <a:p>
            <a:pPr marR="449263" lvl="0" algn="ctr" fontAlgn="base">
              <a:spcBef>
                <a:spcPct val="0"/>
              </a:spcBef>
              <a:spcAft>
                <a:spcPct val="0"/>
              </a:spcAft>
            </a:pPr>
            <a:r>
              <a:rPr lang="en-US" smtClean="0">
                <a:solidFill>
                  <a:srgbClr val="0070C0"/>
                </a:solidFill>
                <a:latin typeface="Franklin Gothic Heavy" pitchFamily="34" charset="0"/>
                <a:cs typeface="Arial" pitchFamily="34" charset="0"/>
              </a:rPr>
              <a:t>Penghalusan/ Penyempurnaan</a:t>
            </a:r>
          </a:p>
        </p:txBody>
      </p:sp>
      <p:sp>
        <p:nvSpPr>
          <p:cNvPr id="14" name="Rectangle 13"/>
          <p:cNvSpPr/>
          <p:nvPr/>
        </p:nvSpPr>
        <p:spPr>
          <a:xfrm>
            <a:off x="2895600" y="5943600"/>
            <a:ext cx="3834074" cy="369332"/>
          </a:xfrm>
          <a:prstGeom prst="rect">
            <a:avLst/>
          </a:prstGeom>
        </p:spPr>
        <p:txBody>
          <a:bodyPr wrap="square">
            <a:spAutoFit/>
          </a:bodyPr>
          <a:lstStyle/>
          <a:p>
            <a:pPr algn="ctr"/>
            <a:r>
              <a:rPr lang="en-US" smtClean="0">
                <a:solidFill>
                  <a:srgbClr val="0070C0"/>
                </a:solidFill>
                <a:latin typeface="Franklin Gothic Heavy" pitchFamily="34" charset="0"/>
              </a:rPr>
              <a:t>Implementasi Kedalaman Desain</a:t>
            </a:r>
            <a:endParaRPr lang="en-US">
              <a:solidFill>
                <a:srgbClr val="0070C0"/>
              </a:solidFill>
              <a:latin typeface="Franklin Gothic Heavy" pitchFamily="34" charset="0"/>
            </a:endParaRPr>
          </a:p>
        </p:txBody>
      </p:sp>
      <p:sp>
        <p:nvSpPr>
          <p:cNvPr id="16" name="Down Arrow 15"/>
          <p:cNvSpPr/>
          <p:nvPr/>
        </p:nvSpPr>
        <p:spPr>
          <a:xfrm>
            <a:off x="4572000" y="1524000"/>
            <a:ext cx="304800" cy="304800"/>
          </a:xfrm>
          <a:prstGeom prst="downArrow">
            <a:avLst/>
          </a:prstGeom>
          <a:solidFill>
            <a:schemeClr val="bg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4572000" y="2133600"/>
            <a:ext cx="304800" cy="304800"/>
          </a:xfrm>
          <a:prstGeom prst="downArrow">
            <a:avLst/>
          </a:prstGeom>
          <a:solidFill>
            <a:schemeClr val="bg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4572000" y="2819400"/>
            <a:ext cx="304800" cy="304800"/>
          </a:xfrm>
          <a:prstGeom prst="downArrow">
            <a:avLst/>
          </a:prstGeom>
          <a:solidFill>
            <a:schemeClr val="bg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a:off x="4572000" y="3581400"/>
            <a:ext cx="304800" cy="304800"/>
          </a:xfrm>
          <a:prstGeom prst="downArrow">
            <a:avLst/>
          </a:prstGeom>
          <a:solidFill>
            <a:schemeClr val="bg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a:off x="4572000" y="4343400"/>
            <a:ext cx="304800" cy="304800"/>
          </a:xfrm>
          <a:prstGeom prst="downArrow">
            <a:avLst/>
          </a:prstGeom>
          <a:solidFill>
            <a:schemeClr val="bg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a:off x="4572000" y="5050808"/>
            <a:ext cx="304800" cy="304800"/>
          </a:xfrm>
          <a:prstGeom prst="downArrow">
            <a:avLst/>
          </a:prstGeom>
          <a:solidFill>
            <a:schemeClr val="bg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a:off x="4572000" y="5638800"/>
            <a:ext cx="304800" cy="304800"/>
          </a:xfrm>
          <a:prstGeom prst="downArrow">
            <a:avLst/>
          </a:prstGeom>
          <a:solidFill>
            <a:schemeClr val="bg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1"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lide(fromTop)">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slide(fromTop)">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slide(fromTop)">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2" presetClass="entr" presetSubtype="1"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slide(fromTop)">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slide(fromTop)">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2" presetClass="entr" presetSubtype="1"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slide(fromTop)">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2" presetClass="entr" presetSubtype="1"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slide(fromTop)">
                                      <p:cBhvr>
                                        <p:cTn id="65" dur="500"/>
                                        <p:tgtEl>
                                          <p:spTgt spid="28"/>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box(in)">
                                      <p:cBhvr>
                                        <p:cTn id="7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6" grpId="0" animBg="1"/>
      <p:bldP spid="23" grpId="0" animBg="1"/>
      <p:bldP spid="24" grpId="0" animBg="1"/>
      <p:bldP spid="25" grpId="0" animBg="1"/>
      <p:bldP spid="26" grpId="0" animBg="1"/>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28800" y="838200"/>
            <a:ext cx="6417141" cy="461665"/>
          </a:xfrm>
          <a:prstGeom prst="rect">
            <a:avLst/>
          </a:prstGeom>
        </p:spPr>
        <p:txBody>
          <a:bodyPr wrap="none">
            <a:spAutoFit/>
          </a:bodyPr>
          <a:lstStyle/>
          <a:p>
            <a:r>
              <a:rPr lang="id-ID" sz="2400" b="1" smtClean="0">
                <a:solidFill>
                  <a:srgbClr val="00B050"/>
                </a:solidFill>
                <a:latin typeface="Berlin Sans FB Demi" pitchFamily="34" charset="0"/>
              </a:rPr>
              <a:t>Unsur Utama dalam Penggambaran Ekspresi</a:t>
            </a:r>
            <a:endParaRPr lang="en-US" sz="2400">
              <a:solidFill>
                <a:srgbClr val="00B050"/>
              </a:solidFill>
              <a:latin typeface="Berlin Sans FB Demi" pitchFamily="34" charset="0"/>
            </a:endParaRPr>
          </a:p>
        </p:txBody>
      </p:sp>
      <p:sp>
        <p:nvSpPr>
          <p:cNvPr id="35841" name="Rectangle 1"/>
          <p:cNvSpPr>
            <a:spLocks noChangeArrowheads="1"/>
          </p:cNvSpPr>
          <p:nvPr/>
        </p:nvSpPr>
        <p:spPr bwMode="auto">
          <a:xfrm>
            <a:off x="1905000" y="2209800"/>
            <a:ext cx="65532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d-ID" sz="2400" b="0" i="0" u="none" strike="noStrike" cap="none" normalizeH="0" baseline="0" smtClean="0">
                <a:ln>
                  <a:noFill/>
                </a:ln>
                <a:solidFill>
                  <a:srgbClr val="0070C0"/>
                </a:solidFill>
                <a:effectLst/>
                <a:latin typeface="Berlin Sans FB Demi" pitchFamily="34" charset="0"/>
                <a:ea typeface="Calibri" pitchFamily="34" charset="0"/>
                <a:cs typeface="Times New Roman" pitchFamily="18" charset="0"/>
              </a:rPr>
              <a:t>Sebagaimana telah diperkenalkan sebelumnya, garis merupakan unsur terbentuknya sebua</a:t>
            </a:r>
            <a:r>
              <a:rPr kumimoji="0" lang="en-US" sz="2400" b="0" i="0" u="none" strike="noStrike" cap="none" normalizeH="0" baseline="0" smtClean="0">
                <a:ln>
                  <a:noFill/>
                </a:ln>
                <a:solidFill>
                  <a:srgbClr val="0070C0"/>
                </a:solidFill>
                <a:effectLst/>
                <a:latin typeface="Berlin Sans FB Demi" pitchFamily="34" charset="0"/>
                <a:ea typeface="Calibri" pitchFamily="34" charset="0"/>
                <a:cs typeface="Times New Roman" pitchFamily="18" charset="0"/>
              </a:rPr>
              <a:t>h</a:t>
            </a:r>
            <a:r>
              <a:rPr kumimoji="0" lang="id-ID" sz="2400" b="0" i="0" u="none" strike="noStrike" cap="none" normalizeH="0" baseline="0" smtClean="0">
                <a:ln>
                  <a:noFill/>
                </a:ln>
                <a:solidFill>
                  <a:srgbClr val="0070C0"/>
                </a:solidFill>
                <a:effectLst/>
                <a:latin typeface="Berlin Sans FB Demi" pitchFamily="34" charset="0"/>
                <a:ea typeface="Calibri" pitchFamily="34" charset="0"/>
                <a:cs typeface="Times New Roman" pitchFamily="18" charset="0"/>
              </a:rPr>
              <a:t> gambar. Garis memiliki di mensi memanjang serta memiliki arah. Garis memiliki sifat-sifat, seperti pendek, panjang, vertikal, horizontal, lurus, lengkung, berombak, putus-putus, bertekstur, dan sebagainya</a:t>
            </a:r>
            <a:r>
              <a:rPr kumimoji="0" lang="en-US" sz="2400" b="0" i="0" u="none" strike="noStrike" cap="none" normalizeH="0" baseline="0" smtClean="0">
                <a:ln>
                  <a:noFill/>
                </a:ln>
                <a:solidFill>
                  <a:srgbClr val="0070C0"/>
                </a:solidFill>
                <a:effectLst/>
                <a:latin typeface="Berlin Sans FB Demi" pitchFamily="34" charset="0"/>
                <a:cs typeface="Arial" pitchFamily="34" charset="0"/>
              </a:rPr>
              <a:t> </a:t>
            </a:r>
          </a:p>
        </p:txBody>
      </p:sp>
      <p:sp>
        <p:nvSpPr>
          <p:cNvPr id="7" name="Rectangle 6"/>
          <p:cNvSpPr/>
          <p:nvPr/>
        </p:nvSpPr>
        <p:spPr>
          <a:xfrm>
            <a:off x="1981200" y="1676400"/>
            <a:ext cx="1447800" cy="369332"/>
          </a:xfrm>
          <a:prstGeom prst="rect">
            <a:avLst/>
          </a:prstGeom>
        </p:spPr>
        <p:txBody>
          <a:bodyPr wrap="square">
            <a:spAutoFit/>
          </a:bodyPr>
          <a:lstStyle/>
          <a:p>
            <a:pPr lvl="0" algn="just" fontAlgn="base">
              <a:spcBef>
                <a:spcPct val="0"/>
              </a:spcBef>
              <a:spcAft>
                <a:spcPct val="0"/>
              </a:spcAft>
            </a:pPr>
            <a:r>
              <a:rPr lang="id-ID" b="1" smtClean="0">
                <a:solidFill>
                  <a:srgbClr val="00B050"/>
                </a:solidFill>
                <a:latin typeface="Berlin Sans FB Demi" pitchFamily="34" charset="0"/>
                <a:ea typeface="Calibri" pitchFamily="34" charset="0"/>
                <a:cs typeface="Times New Roman" pitchFamily="18" charset="0"/>
              </a:rPr>
              <a:t>GARIS</a:t>
            </a:r>
            <a:endParaRPr lang="id-ID" smtClean="0">
              <a:solidFill>
                <a:srgbClr val="00B050"/>
              </a:solidFill>
              <a:latin typeface="Berlin Sans FB Demi"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1828800" y="762000"/>
            <a:ext cx="67056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tab pos="2606675" algn="l"/>
              </a:tabLst>
            </a:pPr>
            <a:r>
              <a:rPr kumimoji="0" lang="id-ID" sz="2800" b="0" i="0" u="none" strike="noStrike" cap="none" normalizeH="0" baseline="0" smtClean="0">
                <a:ln>
                  <a:noFill/>
                </a:ln>
                <a:solidFill>
                  <a:srgbClr val="00B050"/>
                </a:solidFill>
                <a:effectLst/>
                <a:latin typeface="Berlin Sans FB Demi" pitchFamily="34" charset="0"/>
                <a:ea typeface="Calibri" pitchFamily="34" charset="0"/>
                <a:cs typeface="Times New Roman" pitchFamily="18" charset="0"/>
              </a:rPr>
              <a:t>Goresan suatu garis memiliki arti/kesan berikut:</a:t>
            </a:r>
            <a:endParaRPr kumimoji="0" lang="en-US" sz="2800" b="0" i="0" u="none" strike="noStrike" cap="none" normalizeH="0" baseline="0" smtClean="0">
              <a:ln>
                <a:noFill/>
              </a:ln>
              <a:solidFill>
                <a:srgbClr val="00B050"/>
              </a:solidFill>
              <a:effectLst/>
              <a:latin typeface="Berlin Sans FB Dem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689225" algn="l"/>
                <a:tab pos="2962275" algn="l"/>
              </a:tabLst>
            </a:pPr>
            <a:r>
              <a:rPr kumimoji="0" lang="id-ID" sz="2800" b="1"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rPr>
              <a:t>Garis tegak</a:t>
            </a:r>
            <a:r>
              <a:rPr kumimoji="0" lang="en-US" sz="2800" b="1"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rPr>
              <a:t>	</a:t>
            </a:r>
            <a:r>
              <a:rPr kumimoji="0" lang="id-ID" sz="2800" b="1"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rPr>
              <a:t>: </a:t>
            </a:r>
            <a:r>
              <a:rPr kumimoji="0" lang="en-US" sz="2800" b="1"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rPr>
              <a:t>	</a:t>
            </a:r>
            <a:r>
              <a:rPr kumimoji="0" lang="id-ID" sz="2800" b="0"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rPr>
              <a:t>kuat, kokoh, tegas, dan </a:t>
            </a:r>
            <a:r>
              <a:rPr kumimoji="0" lang="en-US" sz="2800" b="0"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rPr>
              <a:t>			</a:t>
            </a:r>
            <a:r>
              <a:rPr kumimoji="0" lang="id-ID" sz="2800" b="0"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rPr>
              <a:t>hidup.</a:t>
            </a:r>
            <a:endParaRPr kumimoji="0" lang="en-US" sz="2800" b="0" i="0" u="none" strike="noStrike" cap="none" normalizeH="0" baseline="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689225" algn="l"/>
                <a:tab pos="2962275" algn="l"/>
              </a:tabLst>
            </a:pPr>
            <a:r>
              <a:rPr kumimoji="0" lang="id-ID" sz="2800" b="1"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rPr>
              <a:t>Garis datar</a:t>
            </a:r>
            <a:r>
              <a:rPr kumimoji="0" lang="en-US" sz="2800" b="1"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rPr>
              <a:t>	</a:t>
            </a:r>
            <a:r>
              <a:rPr kumimoji="0" lang="id-ID" sz="2800" b="1"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rPr>
              <a:t>:</a:t>
            </a:r>
            <a:r>
              <a:rPr kumimoji="0" lang="id-ID" sz="2800" b="0"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rPr>
              <a:t> </a:t>
            </a:r>
            <a:r>
              <a:rPr kumimoji="0" lang="en-US" sz="2800" b="0"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rPr>
              <a:t>	</a:t>
            </a:r>
            <a:r>
              <a:rPr kumimoji="0" lang="id-ID" sz="2800" b="0"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rPr>
              <a:t>lemah, tidur, dan mati.</a:t>
            </a:r>
            <a:endParaRPr kumimoji="0" lang="en-US" sz="2800" b="0" i="0" u="none" strike="noStrike" cap="none" normalizeH="0" baseline="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689225" algn="l"/>
                <a:tab pos="2962275" algn="l"/>
              </a:tabLst>
            </a:pPr>
            <a:r>
              <a:rPr kumimoji="0" lang="id-ID" sz="2800" b="1"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rPr>
              <a:t>Garis lengkung</a:t>
            </a:r>
            <a:r>
              <a:rPr kumimoji="0" lang="en-US" sz="2800" b="1"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rPr>
              <a:t>	</a:t>
            </a:r>
            <a:r>
              <a:rPr kumimoji="0" lang="id-ID" sz="2800" b="1"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rPr>
              <a:t>:</a:t>
            </a:r>
            <a:r>
              <a:rPr kumimoji="0" lang="id-ID" sz="2800" b="0"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rPr>
              <a:t> </a:t>
            </a:r>
            <a:r>
              <a:rPr kumimoji="0" lang="en-US" sz="2800" b="0"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rPr>
              <a:t>	</a:t>
            </a:r>
            <a:r>
              <a:rPr kumimoji="0" lang="id-ID" sz="2800" b="0"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rPr>
              <a:t>lemah, lembut, </a:t>
            </a:r>
            <a:r>
              <a:rPr kumimoji="0" lang="en-US" sz="2800" b="0"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rPr>
              <a:t>				</a:t>
            </a:r>
            <a:r>
              <a:rPr kumimoji="0" lang="id-ID" sz="2800" b="0"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rPr>
              <a:t>mengarah.</a:t>
            </a:r>
            <a:endParaRPr kumimoji="0" lang="en-US" sz="2800" b="0" i="0" u="none" strike="noStrike" cap="none" normalizeH="0" baseline="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689225" algn="l"/>
                <a:tab pos="2962275" algn="l"/>
              </a:tabLst>
            </a:pPr>
            <a:r>
              <a:rPr kumimoji="0" lang="id-ID" sz="2800" b="1"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rPr>
              <a:t>Garis patah</a:t>
            </a:r>
            <a:r>
              <a:rPr kumimoji="0" lang="en-US" sz="2800" b="1"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rPr>
              <a:t>	</a:t>
            </a:r>
            <a:r>
              <a:rPr kumimoji="0" lang="id-ID" sz="2800" b="1"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rPr>
              <a:t>:</a:t>
            </a:r>
            <a:r>
              <a:rPr kumimoji="0" lang="id-ID" sz="2800" b="0"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rPr>
              <a:t> </a:t>
            </a:r>
            <a:r>
              <a:rPr kumimoji="0" lang="en-US" sz="2800" b="0"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rPr>
              <a:t>	</a:t>
            </a:r>
            <a:r>
              <a:rPr kumimoji="0" lang="id-ID" sz="2800" b="0"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rPr>
              <a:t>tegas, tajam, hati-hati, </a:t>
            </a:r>
            <a:r>
              <a:rPr kumimoji="0" lang="en-US" sz="2800" b="0"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rPr>
              <a:t>			</a:t>
            </a:r>
            <a:r>
              <a:rPr kumimoji="0" lang="id-ID" sz="2800" b="0"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rPr>
              <a:t>naik turun.</a:t>
            </a:r>
            <a:endParaRPr kumimoji="0" lang="en-US" sz="2800" b="0" i="0" u="none" strike="noStrike" cap="none" normalizeH="0" baseline="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689225" algn="l"/>
                <a:tab pos="2962275" algn="l"/>
              </a:tabLst>
            </a:pPr>
            <a:r>
              <a:rPr kumimoji="0" lang="id-ID" sz="2800" b="1"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rPr>
              <a:t>Garis miring</a:t>
            </a:r>
            <a:r>
              <a:rPr kumimoji="0" lang="en-US" sz="2800" b="1"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rPr>
              <a:t>	</a:t>
            </a:r>
            <a:r>
              <a:rPr kumimoji="0" lang="id-ID" sz="2800" b="1"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rPr>
              <a:t>:</a:t>
            </a:r>
            <a:r>
              <a:rPr kumimoji="0" lang="id-ID" sz="2800" b="0"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rPr>
              <a:t> </a:t>
            </a:r>
            <a:r>
              <a:rPr kumimoji="0" lang="en-US" sz="2800" b="0"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rPr>
              <a:t>	</a:t>
            </a:r>
            <a:r>
              <a:rPr kumimoji="0" lang="id-ID" sz="2800" b="0"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rPr>
              <a:t>sedang, menyudutkan</a:t>
            </a:r>
            <a:endParaRPr kumimoji="0" lang="id-ID" sz="2800" b="1"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2689225" algn="l"/>
                <a:tab pos="2962275" algn="l"/>
              </a:tabLst>
            </a:pPr>
            <a:r>
              <a:rPr kumimoji="0" lang="id-ID" sz="2800" b="1"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rPr>
              <a:t>Garis berombak</a:t>
            </a:r>
            <a:r>
              <a:rPr kumimoji="0" lang="en-US" sz="2800" b="1"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rPr>
              <a:t>	</a:t>
            </a:r>
            <a:r>
              <a:rPr kumimoji="0" lang="id-ID" sz="2800" b="1"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rPr>
              <a:t>:</a:t>
            </a:r>
            <a:r>
              <a:rPr kumimoji="0" lang="id-ID" sz="2800" b="0"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rPr>
              <a:t> </a:t>
            </a:r>
            <a:r>
              <a:rPr kumimoji="0" lang="en-US" sz="2800" b="0"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rPr>
              <a:t>	</a:t>
            </a:r>
            <a:r>
              <a:rPr kumimoji="0" lang="id-ID" sz="2800" b="0"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rPr>
              <a:t>halus, lunak, berirama</a:t>
            </a:r>
            <a:r>
              <a:rPr kumimoji="0" lang="en-US" sz="2800" b="0" i="0" u="none" strike="noStrike" cap="none" normalizeH="0" baseline="0" smtClean="0">
                <a:ln>
                  <a:noFill/>
                </a:ln>
                <a:solidFill>
                  <a:srgbClr val="0070C0"/>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_bitmap">
            <a:hlinkClick r:id="rId3" action="ppaction://hlinksldjump"/>
          </p:cNvPr>
          <p:cNvSpPr/>
          <p:nvPr/>
        </p:nvSpPr>
        <p:spPr>
          <a:xfrm>
            <a:off x="6915150" y="2590800"/>
            <a:ext cx="1695450" cy="1600200"/>
          </a:xfrm>
          <a:prstGeom prst="roundRect">
            <a:avLst/>
          </a:prstGeom>
          <a:solidFill>
            <a:srgbClr val="0070C0"/>
          </a:solidFill>
          <a:ln>
            <a:solidFill>
              <a:srgbClr val="FFC0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smtClean="0">
                <a:solidFill>
                  <a:schemeClr val="bg1"/>
                </a:solidFill>
                <a:latin typeface="Arial" pitchFamily="34" charset="0"/>
                <a:cs typeface="Arial" pitchFamily="34" charset="0"/>
              </a:rPr>
              <a:t>Pengolah Grafis Berbasis Bitmap</a:t>
            </a:r>
            <a:endParaRPr lang="en-US" sz="2400">
              <a:solidFill>
                <a:schemeClr val="bg1"/>
              </a:solidFill>
              <a:latin typeface="Arial" pitchFamily="34" charset="0"/>
              <a:cs typeface="Arial" pitchFamily="34" charset="0"/>
            </a:endParaRPr>
          </a:p>
        </p:txBody>
      </p:sp>
      <p:sp>
        <p:nvSpPr>
          <p:cNvPr id="4" name="Rounded Rectangle 3">
            <a:hlinkClick r:id="rId4" action="ppaction://hlinksldjump"/>
          </p:cNvPr>
          <p:cNvSpPr/>
          <p:nvPr/>
        </p:nvSpPr>
        <p:spPr>
          <a:xfrm>
            <a:off x="3467100" y="685800"/>
            <a:ext cx="2889250" cy="990600"/>
          </a:xfrm>
          <a:prstGeom prst="roundRect">
            <a:avLst/>
          </a:prstGeom>
          <a:solidFill>
            <a:srgbClr val="0070C0"/>
          </a:solidFill>
          <a:ln>
            <a:solidFill>
              <a:srgbClr val="FFC0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smtClean="0">
                <a:solidFill>
                  <a:schemeClr val="bg1"/>
                </a:solidFill>
                <a:latin typeface="Arial" pitchFamily="34" charset="0"/>
                <a:cs typeface="Arial" pitchFamily="34" charset="0"/>
              </a:rPr>
              <a:t>Program Aplikasi</a:t>
            </a:r>
          </a:p>
          <a:p>
            <a:pPr algn="ctr"/>
            <a:r>
              <a:rPr lang="en-US" sz="2400" smtClean="0">
                <a:solidFill>
                  <a:schemeClr val="bg1"/>
                </a:solidFill>
                <a:latin typeface="Arial" pitchFamily="34" charset="0"/>
                <a:cs typeface="Arial" pitchFamily="34" charset="0"/>
              </a:rPr>
              <a:t>Grafis</a:t>
            </a:r>
            <a:endParaRPr lang="en-US" sz="2400">
              <a:solidFill>
                <a:schemeClr val="bg1"/>
              </a:solidFill>
              <a:latin typeface="Arial" pitchFamily="34" charset="0"/>
              <a:cs typeface="Arial" pitchFamily="34" charset="0"/>
            </a:endParaRPr>
          </a:p>
        </p:txBody>
      </p:sp>
      <p:sp>
        <p:nvSpPr>
          <p:cNvPr id="7" name="p_vektor">
            <a:hlinkClick r:id="rId5" action="ppaction://hlinksldjump"/>
          </p:cNvPr>
          <p:cNvSpPr/>
          <p:nvPr/>
        </p:nvSpPr>
        <p:spPr>
          <a:xfrm>
            <a:off x="5118100" y="2590800"/>
            <a:ext cx="1663700" cy="1524000"/>
          </a:xfrm>
          <a:prstGeom prst="roundRect">
            <a:avLst/>
          </a:prstGeom>
          <a:solidFill>
            <a:srgbClr val="0070C0"/>
          </a:solidFill>
          <a:ln>
            <a:solidFill>
              <a:srgbClr val="FFC0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smtClean="0">
                <a:solidFill>
                  <a:schemeClr val="bg1"/>
                </a:solidFill>
                <a:latin typeface="Arial" pitchFamily="34" charset="0"/>
                <a:cs typeface="Arial" pitchFamily="34" charset="0"/>
              </a:rPr>
              <a:t>Pengolah Grafis berbasis Vektor</a:t>
            </a:r>
            <a:endParaRPr lang="en-US" sz="2400">
              <a:solidFill>
                <a:schemeClr val="bg1"/>
              </a:solidFill>
              <a:latin typeface="Arial" pitchFamily="34" charset="0"/>
              <a:cs typeface="Arial" pitchFamily="34" charset="0"/>
            </a:endParaRPr>
          </a:p>
        </p:txBody>
      </p:sp>
      <p:sp>
        <p:nvSpPr>
          <p:cNvPr id="10" name="Freeform 9"/>
          <p:cNvSpPr/>
          <p:nvPr/>
        </p:nvSpPr>
        <p:spPr>
          <a:xfrm>
            <a:off x="3276601" y="1873046"/>
            <a:ext cx="3810000" cy="489155"/>
          </a:xfrm>
          <a:custGeom>
            <a:avLst/>
            <a:gdLst>
              <a:gd name="connsiteX0" fmla="*/ 0 w 4468761"/>
              <a:gd name="connsiteY0" fmla="*/ 604684 h 604684"/>
              <a:gd name="connsiteX1" fmla="*/ 0 w 4468761"/>
              <a:gd name="connsiteY1" fmla="*/ 117987 h 604684"/>
              <a:gd name="connsiteX2" fmla="*/ 147484 w 4468761"/>
              <a:gd name="connsiteY2" fmla="*/ 0 h 604684"/>
              <a:gd name="connsiteX3" fmla="*/ 4336026 w 4468761"/>
              <a:gd name="connsiteY3" fmla="*/ 0 h 604684"/>
              <a:gd name="connsiteX4" fmla="*/ 4468761 w 4468761"/>
              <a:gd name="connsiteY4" fmla="*/ 162232 h 604684"/>
              <a:gd name="connsiteX5" fmla="*/ 4468761 w 4468761"/>
              <a:gd name="connsiteY5" fmla="*/ 442452 h 604684"/>
              <a:gd name="connsiteX0" fmla="*/ 0 w 4468761"/>
              <a:gd name="connsiteY0" fmla="*/ 604684 h 605454"/>
              <a:gd name="connsiteX1" fmla="*/ 0 w 4468761"/>
              <a:gd name="connsiteY1" fmla="*/ 117987 h 605454"/>
              <a:gd name="connsiteX2" fmla="*/ 147484 w 4468761"/>
              <a:gd name="connsiteY2" fmla="*/ 0 h 605454"/>
              <a:gd name="connsiteX3" fmla="*/ 4336026 w 4468761"/>
              <a:gd name="connsiteY3" fmla="*/ 0 h 605454"/>
              <a:gd name="connsiteX4" fmla="*/ 4468761 w 4468761"/>
              <a:gd name="connsiteY4" fmla="*/ 162232 h 605454"/>
              <a:gd name="connsiteX5" fmla="*/ 4468761 w 4468761"/>
              <a:gd name="connsiteY5" fmla="*/ 605454 h 605454"/>
              <a:gd name="connsiteX0" fmla="*/ 14748 w 4483509"/>
              <a:gd name="connsiteY0" fmla="*/ 604684 h 605454"/>
              <a:gd name="connsiteX1" fmla="*/ 0 w 4483509"/>
              <a:gd name="connsiteY1" fmla="*/ 584157 h 605454"/>
              <a:gd name="connsiteX2" fmla="*/ 14748 w 4483509"/>
              <a:gd name="connsiteY2" fmla="*/ 117987 h 605454"/>
              <a:gd name="connsiteX3" fmla="*/ 162232 w 4483509"/>
              <a:gd name="connsiteY3" fmla="*/ 0 h 605454"/>
              <a:gd name="connsiteX4" fmla="*/ 4350774 w 4483509"/>
              <a:gd name="connsiteY4" fmla="*/ 0 h 605454"/>
              <a:gd name="connsiteX5" fmla="*/ 4483509 w 4483509"/>
              <a:gd name="connsiteY5" fmla="*/ 162232 h 605454"/>
              <a:gd name="connsiteX6" fmla="*/ 4483509 w 4483509"/>
              <a:gd name="connsiteY6" fmla="*/ 605454 h 60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3509" h="605454">
                <a:moveTo>
                  <a:pt x="14748" y="604684"/>
                </a:moveTo>
                <a:lnTo>
                  <a:pt x="0" y="584157"/>
                </a:lnTo>
                <a:lnTo>
                  <a:pt x="14748" y="117987"/>
                </a:lnTo>
                <a:lnTo>
                  <a:pt x="162232" y="0"/>
                </a:lnTo>
                <a:lnTo>
                  <a:pt x="4350774" y="0"/>
                </a:lnTo>
                <a:lnTo>
                  <a:pt x="4483509" y="162232"/>
                </a:lnTo>
                <a:lnTo>
                  <a:pt x="4483509" y="605454"/>
                </a:lnTo>
              </a:path>
            </a:pathLst>
          </a:custGeom>
          <a:noFill/>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12" name="Freeform 11"/>
          <p:cNvSpPr/>
          <p:nvPr/>
        </p:nvSpPr>
        <p:spPr>
          <a:xfrm>
            <a:off x="2362200" y="2362200"/>
            <a:ext cx="1752600" cy="442452"/>
          </a:xfrm>
          <a:custGeom>
            <a:avLst/>
            <a:gdLst>
              <a:gd name="connsiteX0" fmla="*/ 0 w 4468761"/>
              <a:gd name="connsiteY0" fmla="*/ 604684 h 604684"/>
              <a:gd name="connsiteX1" fmla="*/ 0 w 4468761"/>
              <a:gd name="connsiteY1" fmla="*/ 117987 h 604684"/>
              <a:gd name="connsiteX2" fmla="*/ 147484 w 4468761"/>
              <a:gd name="connsiteY2" fmla="*/ 0 h 604684"/>
              <a:gd name="connsiteX3" fmla="*/ 4336026 w 4468761"/>
              <a:gd name="connsiteY3" fmla="*/ 0 h 604684"/>
              <a:gd name="connsiteX4" fmla="*/ 4468761 w 4468761"/>
              <a:gd name="connsiteY4" fmla="*/ 162232 h 604684"/>
              <a:gd name="connsiteX5" fmla="*/ 4468761 w 4468761"/>
              <a:gd name="connsiteY5" fmla="*/ 442452 h 604684"/>
              <a:gd name="connsiteX0" fmla="*/ 0 w 4468761"/>
              <a:gd name="connsiteY0" fmla="*/ 604684 h 671052"/>
              <a:gd name="connsiteX1" fmla="*/ 0 w 4468761"/>
              <a:gd name="connsiteY1" fmla="*/ 117987 h 671052"/>
              <a:gd name="connsiteX2" fmla="*/ 147484 w 4468761"/>
              <a:gd name="connsiteY2" fmla="*/ 0 h 671052"/>
              <a:gd name="connsiteX3" fmla="*/ 4336026 w 4468761"/>
              <a:gd name="connsiteY3" fmla="*/ 0 h 671052"/>
              <a:gd name="connsiteX4" fmla="*/ 4468761 w 4468761"/>
              <a:gd name="connsiteY4" fmla="*/ 162232 h 671052"/>
              <a:gd name="connsiteX5" fmla="*/ 4468761 w 4468761"/>
              <a:gd name="connsiteY5" fmla="*/ 671052 h 67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8761" h="671052">
                <a:moveTo>
                  <a:pt x="0" y="604684"/>
                </a:moveTo>
                <a:lnTo>
                  <a:pt x="0" y="117987"/>
                </a:lnTo>
                <a:lnTo>
                  <a:pt x="147484" y="0"/>
                </a:lnTo>
                <a:lnTo>
                  <a:pt x="4336026" y="0"/>
                </a:lnTo>
                <a:lnTo>
                  <a:pt x="4468761" y="162232"/>
                </a:lnTo>
                <a:lnTo>
                  <a:pt x="4468761" y="671052"/>
                </a:lnTo>
              </a:path>
            </a:pathLst>
          </a:custGeom>
          <a:noFill/>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13" name="Freeform 12"/>
          <p:cNvSpPr/>
          <p:nvPr/>
        </p:nvSpPr>
        <p:spPr>
          <a:xfrm>
            <a:off x="6108700" y="2362200"/>
            <a:ext cx="1739900" cy="228600"/>
          </a:xfrm>
          <a:custGeom>
            <a:avLst/>
            <a:gdLst>
              <a:gd name="connsiteX0" fmla="*/ 0 w 4468761"/>
              <a:gd name="connsiteY0" fmla="*/ 604684 h 604684"/>
              <a:gd name="connsiteX1" fmla="*/ 0 w 4468761"/>
              <a:gd name="connsiteY1" fmla="*/ 117987 h 604684"/>
              <a:gd name="connsiteX2" fmla="*/ 147484 w 4468761"/>
              <a:gd name="connsiteY2" fmla="*/ 0 h 604684"/>
              <a:gd name="connsiteX3" fmla="*/ 4336026 w 4468761"/>
              <a:gd name="connsiteY3" fmla="*/ 0 h 604684"/>
              <a:gd name="connsiteX4" fmla="*/ 4468761 w 4468761"/>
              <a:gd name="connsiteY4" fmla="*/ 162232 h 604684"/>
              <a:gd name="connsiteX5" fmla="*/ 4468761 w 4468761"/>
              <a:gd name="connsiteY5" fmla="*/ 442452 h 604684"/>
              <a:gd name="connsiteX0" fmla="*/ 0 w 4468761"/>
              <a:gd name="connsiteY0" fmla="*/ 604684 h 671052"/>
              <a:gd name="connsiteX1" fmla="*/ 0 w 4468761"/>
              <a:gd name="connsiteY1" fmla="*/ 117987 h 671052"/>
              <a:gd name="connsiteX2" fmla="*/ 147484 w 4468761"/>
              <a:gd name="connsiteY2" fmla="*/ 0 h 671052"/>
              <a:gd name="connsiteX3" fmla="*/ 4336026 w 4468761"/>
              <a:gd name="connsiteY3" fmla="*/ 0 h 671052"/>
              <a:gd name="connsiteX4" fmla="*/ 4468761 w 4468761"/>
              <a:gd name="connsiteY4" fmla="*/ 162232 h 671052"/>
              <a:gd name="connsiteX5" fmla="*/ 4468761 w 4468761"/>
              <a:gd name="connsiteY5" fmla="*/ 671052 h 67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8761" h="671052">
                <a:moveTo>
                  <a:pt x="0" y="604684"/>
                </a:moveTo>
                <a:lnTo>
                  <a:pt x="0" y="117987"/>
                </a:lnTo>
                <a:lnTo>
                  <a:pt x="147484" y="0"/>
                </a:lnTo>
                <a:lnTo>
                  <a:pt x="4336026" y="0"/>
                </a:lnTo>
                <a:lnTo>
                  <a:pt x="4468761" y="162232"/>
                </a:lnTo>
                <a:lnTo>
                  <a:pt x="4468761" y="671052"/>
                </a:lnTo>
              </a:path>
            </a:pathLst>
          </a:custGeom>
          <a:noFill/>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15" name="Rounded Rectangle 14"/>
          <p:cNvSpPr/>
          <p:nvPr/>
        </p:nvSpPr>
        <p:spPr>
          <a:xfrm>
            <a:off x="7162800" y="685800"/>
            <a:ext cx="1295400" cy="6096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n>
                  <a:solidFill>
                    <a:srgbClr val="FFFF00"/>
                  </a:solidFill>
                </a:ln>
                <a:solidFill>
                  <a:srgbClr val="FFFF00"/>
                </a:solidFill>
                <a:latin typeface="Arial" pitchFamily="34" charset="0"/>
                <a:cs typeface="Arial" pitchFamily="34" charset="0"/>
              </a:rPr>
              <a:t>PETA KONSEP</a:t>
            </a:r>
            <a:endParaRPr lang="en-US" b="1">
              <a:ln>
                <a:solidFill>
                  <a:srgbClr val="FFFF00"/>
                </a:solidFill>
              </a:ln>
              <a:solidFill>
                <a:srgbClr val="FFFF00"/>
              </a:solidFill>
              <a:latin typeface="Arial" pitchFamily="34" charset="0"/>
              <a:cs typeface="Arial" pitchFamily="34" charset="0"/>
            </a:endParaRPr>
          </a:p>
        </p:txBody>
      </p:sp>
      <p:cxnSp>
        <p:nvCxnSpPr>
          <p:cNvPr id="11" name="Straight Connector 10"/>
          <p:cNvCxnSpPr>
            <a:stCxn id="4" idx="2"/>
          </p:cNvCxnSpPr>
          <p:nvPr/>
        </p:nvCxnSpPr>
        <p:spPr>
          <a:xfrm rot="5400000">
            <a:off x="3255962" y="3297239"/>
            <a:ext cx="3276602" cy="34925"/>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sp>
        <p:nvSpPr>
          <p:cNvPr id="6" name="bitmap"/>
          <p:cNvSpPr/>
          <p:nvPr/>
        </p:nvSpPr>
        <p:spPr>
          <a:xfrm>
            <a:off x="3352800" y="2667000"/>
            <a:ext cx="1352550" cy="1034844"/>
          </a:xfrm>
          <a:prstGeom prst="roundRect">
            <a:avLst/>
          </a:prstGeom>
          <a:solidFill>
            <a:srgbClr val="0070C0"/>
          </a:solidFill>
          <a:ln>
            <a:solidFill>
              <a:srgbClr val="FFC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smtClean="0">
                <a:solidFill>
                  <a:schemeClr val="bg1"/>
                </a:solidFill>
                <a:latin typeface="Arial" pitchFamily="34" charset="0"/>
                <a:cs typeface="Arial" pitchFamily="34" charset="0"/>
              </a:rPr>
              <a:t>Grafis Bitmap</a:t>
            </a:r>
            <a:endParaRPr lang="en-US" sz="2400">
              <a:solidFill>
                <a:schemeClr val="bg1"/>
              </a:solidFill>
              <a:latin typeface="Arial" pitchFamily="34" charset="0"/>
              <a:cs typeface="Arial" pitchFamily="34" charset="0"/>
            </a:endParaRPr>
          </a:p>
        </p:txBody>
      </p:sp>
      <p:sp>
        <p:nvSpPr>
          <p:cNvPr id="5" name="Vektor"/>
          <p:cNvSpPr/>
          <p:nvPr/>
        </p:nvSpPr>
        <p:spPr>
          <a:xfrm>
            <a:off x="1752600" y="2667000"/>
            <a:ext cx="1327150" cy="990600"/>
          </a:xfrm>
          <a:prstGeom prst="roundRect">
            <a:avLst/>
          </a:prstGeom>
          <a:solidFill>
            <a:srgbClr val="0070C0"/>
          </a:solidFill>
          <a:ln>
            <a:solidFill>
              <a:srgbClr val="FFC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smtClean="0">
                <a:solidFill>
                  <a:schemeClr val="bg1"/>
                </a:solidFill>
                <a:latin typeface="Arial" pitchFamily="34" charset="0"/>
                <a:cs typeface="Arial" pitchFamily="34" charset="0"/>
              </a:rPr>
              <a:t>Grafis Vektor</a:t>
            </a:r>
            <a:endParaRPr lang="en-US" sz="2400">
              <a:solidFill>
                <a:schemeClr val="bg1"/>
              </a:solidFill>
              <a:latin typeface="Arial" pitchFamily="34" charset="0"/>
              <a:cs typeface="Arial" pitchFamily="34" charset="0"/>
            </a:endParaRPr>
          </a:p>
        </p:txBody>
      </p:sp>
      <p:sp>
        <p:nvSpPr>
          <p:cNvPr id="16" name="kvektor"/>
          <p:cNvSpPr/>
          <p:nvPr/>
        </p:nvSpPr>
        <p:spPr>
          <a:xfrm>
            <a:off x="838200" y="2895600"/>
            <a:ext cx="3200400" cy="35814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marL="342900" indent="-342900" algn="just" fontAlgn="ctr"/>
            <a:endParaRPr lang="en-US" b="1" smtClean="0">
              <a:latin typeface="Arial" pitchFamily="34" charset="0"/>
              <a:cs typeface="Arial" pitchFamily="34" charset="0"/>
            </a:endParaRPr>
          </a:p>
          <a:p>
            <a:pPr marL="342900" indent="-342900" algn="just" fontAlgn="t">
              <a:buFont typeface="+mj-lt"/>
              <a:buAutoNum type="arabicPeriod"/>
            </a:pPr>
            <a:r>
              <a:rPr lang="en-US" b="1" smtClean="0">
                <a:latin typeface="Arial" pitchFamily="34" charset="0"/>
                <a:cs typeface="Arial" pitchFamily="34" charset="0"/>
              </a:rPr>
              <a:t>Terdiri atas kurva and garis berdasarkan rumus matematis</a:t>
            </a:r>
          </a:p>
          <a:p>
            <a:pPr marL="342900" indent="-342900" algn="just" fontAlgn="t">
              <a:buFont typeface="+mj-lt"/>
              <a:buAutoNum type="arabicPeriod"/>
            </a:pPr>
            <a:r>
              <a:rPr lang="en-US" b="1" smtClean="0">
                <a:latin typeface="Arial" pitchFamily="34" charset="0"/>
                <a:cs typeface="Arial" pitchFamily="34" charset="0"/>
              </a:rPr>
              <a:t>Resolusi independent</a:t>
            </a:r>
          </a:p>
          <a:p>
            <a:pPr marL="342900" indent="-342900" algn="just" fontAlgn="t">
              <a:buFont typeface="+mj-lt"/>
              <a:buAutoNum type="arabicPeriod"/>
            </a:pPr>
            <a:r>
              <a:rPr lang="en-US" b="1" smtClean="0">
                <a:latin typeface="Arial" pitchFamily="34" charset="0"/>
                <a:cs typeface="Arial" pitchFamily="34" charset="0"/>
              </a:rPr>
              <a:t>Memerlukan ruang penyimpanan yang relatif  lebih kecil</a:t>
            </a:r>
          </a:p>
          <a:p>
            <a:pPr marL="342900" indent="-342900" algn="just" fontAlgn="t">
              <a:buFont typeface="+mj-lt"/>
              <a:buAutoNum type="arabicPeriod"/>
            </a:pPr>
            <a:r>
              <a:rPr lang="en-US" b="1" smtClean="0">
                <a:latin typeface="Arial" pitchFamily="34" charset="0"/>
                <a:cs typeface="Arial" pitchFamily="34" charset="0"/>
              </a:rPr>
              <a:t>Cocok untuk gambar dengan warna sederhana (tidak rumit)</a:t>
            </a:r>
            <a:endParaRPr lang="en-US" b="1">
              <a:latin typeface="Arial" pitchFamily="34" charset="0"/>
              <a:cs typeface="Arial" pitchFamily="34" charset="0"/>
            </a:endParaRPr>
          </a:p>
        </p:txBody>
      </p:sp>
      <p:sp>
        <p:nvSpPr>
          <p:cNvPr id="17" name="Rounded Rectangle 16">
            <a:hlinkClick r:id="rId6" action="ppaction://hlinksldjump"/>
          </p:cNvPr>
          <p:cNvSpPr/>
          <p:nvPr/>
        </p:nvSpPr>
        <p:spPr>
          <a:xfrm>
            <a:off x="3962400" y="4903695"/>
            <a:ext cx="1828800" cy="457200"/>
          </a:xfrm>
          <a:prstGeom prst="roundRect">
            <a:avLst/>
          </a:prstGeom>
          <a:solidFill>
            <a:schemeClr val="accent3">
              <a:lumMod val="50000"/>
            </a:schemeClr>
          </a:solidFill>
          <a:ln>
            <a:solidFill>
              <a:schemeClr val="accent6">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marL="457200" indent="-457200" algn="ctr"/>
            <a:r>
              <a:rPr lang="id-ID" sz="2000" b="1" smtClean="0">
                <a:solidFill>
                  <a:schemeClr val="bg1"/>
                </a:solidFill>
                <a:latin typeface="Arial" pitchFamily="34" charset="0"/>
                <a:cs typeface="Arial" pitchFamily="34" charset="0"/>
              </a:rPr>
              <a:t>ModeWarna</a:t>
            </a:r>
            <a:endParaRPr lang="en-US" sz="2000" b="1" smtClean="0">
              <a:solidFill>
                <a:schemeClr val="bg1"/>
              </a:solidFill>
              <a:latin typeface="Arial" pitchFamily="34" charset="0"/>
              <a:cs typeface="Arial" pitchFamily="34" charset="0"/>
            </a:endParaRPr>
          </a:p>
        </p:txBody>
      </p:sp>
      <p:sp>
        <p:nvSpPr>
          <p:cNvPr id="18" name="Rounded Rectangle 17">
            <a:hlinkClick r:id="rId7" action="ppaction://hlinksldjump"/>
          </p:cNvPr>
          <p:cNvSpPr/>
          <p:nvPr/>
        </p:nvSpPr>
        <p:spPr>
          <a:xfrm>
            <a:off x="4019800" y="5428130"/>
            <a:ext cx="1752600" cy="457200"/>
          </a:xfrm>
          <a:prstGeom prst="roundRect">
            <a:avLst/>
          </a:prstGeom>
          <a:solidFill>
            <a:srgbClr val="00B050"/>
          </a:solidFill>
          <a:ln>
            <a:solidFill>
              <a:srgbClr val="FFFF00"/>
            </a:solidFill>
          </a:ln>
        </p:spPr>
        <p:style>
          <a:lnRef idx="3">
            <a:schemeClr val="lt1"/>
          </a:lnRef>
          <a:fillRef idx="1">
            <a:schemeClr val="accent1"/>
          </a:fillRef>
          <a:effectRef idx="1">
            <a:schemeClr val="accent1"/>
          </a:effectRef>
          <a:fontRef idx="minor">
            <a:schemeClr val="lt1"/>
          </a:fontRef>
        </p:style>
        <p:txBody>
          <a:bodyPr rtlCol="0" anchor="ctr"/>
          <a:lstStyle/>
          <a:p>
            <a:pPr marL="457200" indent="-457200" algn="ctr"/>
            <a:r>
              <a:rPr lang="id-ID" sz="2000" b="1" smtClean="0">
                <a:solidFill>
                  <a:schemeClr val="bg1"/>
                </a:solidFill>
                <a:latin typeface="Arial" pitchFamily="34" charset="0"/>
                <a:cs typeface="Arial" pitchFamily="34" charset="0"/>
              </a:rPr>
              <a:t>Resolusi</a:t>
            </a:r>
            <a:endParaRPr lang="en-US" sz="2000" b="1" smtClean="0">
              <a:solidFill>
                <a:schemeClr val="bg1"/>
              </a:solidFill>
              <a:latin typeface="Arial" pitchFamily="34" charset="0"/>
              <a:cs typeface="Arial" pitchFamily="34" charset="0"/>
            </a:endParaRPr>
          </a:p>
        </p:txBody>
      </p:sp>
      <p:sp>
        <p:nvSpPr>
          <p:cNvPr id="19" name="Rounded Rectangle 18">
            <a:hlinkClick r:id="rId8" action="ppaction://hlinksldjump"/>
          </p:cNvPr>
          <p:cNvSpPr/>
          <p:nvPr/>
        </p:nvSpPr>
        <p:spPr>
          <a:xfrm>
            <a:off x="4062350" y="5966012"/>
            <a:ext cx="1676400" cy="457200"/>
          </a:xfrm>
          <a:prstGeom prst="roundRect">
            <a:avLst/>
          </a:prstGeom>
          <a:solidFill>
            <a:srgbClr val="0070C0"/>
          </a:solidFill>
          <a:ln>
            <a:solidFill>
              <a:srgbClr val="FFC000"/>
            </a:solidFill>
          </a:ln>
        </p:spPr>
        <p:style>
          <a:lnRef idx="3">
            <a:schemeClr val="lt1"/>
          </a:lnRef>
          <a:fillRef idx="1">
            <a:schemeClr val="accent1"/>
          </a:fillRef>
          <a:effectRef idx="1">
            <a:schemeClr val="accent1"/>
          </a:effectRef>
          <a:fontRef idx="minor">
            <a:schemeClr val="lt1"/>
          </a:fontRef>
        </p:style>
        <p:txBody>
          <a:bodyPr rtlCol="0" anchor="ctr"/>
          <a:lstStyle/>
          <a:p>
            <a:pPr marL="457200" indent="-457200" algn="ctr"/>
            <a:r>
              <a:rPr lang="en-US" sz="2000" b="1" smtClean="0">
                <a:solidFill>
                  <a:schemeClr val="bg1"/>
                </a:solidFill>
                <a:latin typeface="Arial" pitchFamily="34" charset="0"/>
                <a:cs typeface="Arial" pitchFamily="34" charset="0"/>
              </a:rPr>
              <a:t>Tipe File</a:t>
            </a:r>
            <a:endParaRPr lang="en-US" sz="2000" b="1">
              <a:solidFill>
                <a:schemeClr val="bg1"/>
              </a:solidFill>
              <a:latin typeface="Arial" pitchFamily="34" charset="0"/>
              <a:cs typeface="Arial" pitchFamily="34" charset="0"/>
            </a:endParaRPr>
          </a:p>
        </p:txBody>
      </p:sp>
      <p:sp>
        <p:nvSpPr>
          <p:cNvPr id="20" name="Rounded Rectangle 19">
            <a:hlinkClick r:id="rId9" action="ppaction://hlinkfile"/>
          </p:cNvPr>
          <p:cNvSpPr/>
          <p:nvPr/>
        </p:nvSpPr>
        <p:spPr>
          <a:xfrm>
            <a:off x="6858000" y="4572000"/>
            <a:ext cx="1447800" cy="457200"/>
          </a:xfrm>
          <a:prstGeom prst="roundRect">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smtClean="0">
                <a:ln>
                  <a:solidFill>
                    <a:srgbClr val="FFFF00"/>
                  </a:solidFill>
                </a:ln>
                <a:solidFill>
                  <a:srgbClr val="FFFF00"/>
                </a:solidFill>
                <a:latin typeface="Arial" pitchFamily="34" charset="0"/>
                <a:cs typeface="Arial" pitchFamily="34" charset="0"/>
              </a:rPr>
              <a:t>Jadwal</a:t>
            </a:r>
            <a:endParaRPr lang="en-US" sz="2000" b="1">
              <a:ln>
                <a:solidFill>
                  <a:srgbClr val="FFFF00"/>
                </a:solidFill>
              </a:ln>
              <a:solidFill>
                <a:srgbClr val="FFFF00"/>
              </a:solidFill>
              <a:latin typeface="Arial" pitchFamily="34" charset="0"/>
              <a:cs typeface="Arial" pitchFamily="34" charset="0"/>
            </a:endParaRPr>
          </a:p>
        </p:txBody>
      </p:sp>
      <p:sp>
        <p:nvSpPr>
          <p:cNvPr id="21" name="Rounded Rectangle 20">
            <a:hlinkClick r:id="rId10" action="ppaction://hlinkfile"/>
          </p:cNvPr>
          <p:cNvSpPr/>
          <p:nvPr/>
        </p:nvSpPr>
        <p:spPr>
          <a:xfrm>
            <a:off x="6629400" y="5257800"/>
            <a:ext cx="1905000" cy="762000"/>
          </a:xfrm>
          <a:prstGeom prst="roundRect">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smtClean="0">
                <a:ln>
                  <a:solidFill>
                    <a:srgbClr val="FFFF00"/>
                  </a:solidFill>
                </a:ln>
                <a:solidFill>
                  <a:srgbClr val="FFFF00"/>
                </a:solidFill>
                <a:latin typeface="Arial" pitchFamily="34" charset="0"/>
                <a:cs typeface="Arial" pitchFamily="34" charset="0"/>
              </a:rPr>
              <a:t>Kalender pendidikan</a:t>
            </a:r>
            <a:endParaRPr lang="en-US" sz="2000" b="1">
              <a:ln>
                <a:solidFill>
                  <a:srgbClr val="FFFF00"/>
                </a:solidFill>
              </a:ln>
              <a:solidFill>
                <a:srgbClr val="FFFF00"/>
              </a:solidFill>
              <a:latin typeface="Arial" pitchFamily="34" charset="0"/>
              <a:cs typeface="Arial" pitchFamily="34" charset="0"/>
            </a:endParaRPr>
          </a:p>
        </p:txBody>
      </p:sp>
      <p:sp>
        <p:nvSpPr>
          <p:cNvPr id="14" name="k bitmap"/>
          <p:cNvSpPr/>
          <p:nvPr/>
        </p:nvSpPr>
        <p:spPr>
          <a:xfrm>
            <a:off x="2971800" y="2971800"/>
            <a:ext cx="3505200" cy="3581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marL="342900" indent="-342900" fontAlgn="ctr"/>
            <a:endParaRPr lang="en-US" b="1" smtClean="0">
              <a:latin typeface="Arial" pitchFamily="34" charset="0"/>
              <a:cs typeface="Arial" pitchFamily="34" charset="0"/>
            </a:endParaRPr>
          </a:p>
          <a:p>
            <a:pPr marL="342900" indent="-342900" fontAlgn="t">
              <a:buFont typeface="+mj-lt"/>
              <a:buAutoNum type="arabicPeriod"/>
            </a:pPr>
            <a:r>
              <a:rPr lang="en-US" b="1" smtClean="0">
                <a:latin typeface="Arial" pitchFamily="34" charset="0"/>
                <a:cs typeface="Arial" pitchFamily="34" charset="0"/>
              </a:rPr>
              <a:t>Terdiri atas kumpulan pixel dengan warna tertentu</a:t>
            </a:r>
          </a:p>
          <a:p>
            <a:pPr marL="342900" indent="-342900" fontAlgn="t">
              <a:buFont typeface="+mj-lt"/>
              <a:buAutoNum type="arabicPeriod"/>
            </a:pPr>
            <a:r>
              <a:rPr lang="en-US" b="1" smtClean="0">
                <a:latin typeface="Arial" pitchFamily="34" charset="0"/>
                <a:cs typeface="Arial" pitchFamily="34" charset="0"/>
              </a:rPr>
              <a:t>Resolution dependent </a:t>
            </a:r>
          </a:p>
          <a:p>
            <a:pPr marL="342900" indent="-342900" fontAlgn="t">
              <a:buFont typeface="+mj-lt"/>
              <a:buAutoNum type="arabicPeriod"/>
            </a:pPr>
            <a:r>
              <a:rPr lang="en-US" b="1" smtClean="0">
                <a:latin typeface="Arial" pitchFamily="34" charset="0"/>
                <a:cs typeface="Arial" pitchFamily="34" charset="0"/>
              </a:rPr>
              <a:t>Memerlukan ruang penyimpan yang relati</a:t>
            </a:r>
            <a:r>
              <a:rPr lang="id-ID" b="1" smtClean="0">
                <a:latin typeface="Arial" pitchFamily="34" charset="0"/>
                <a:cs typeface="Arial" pitchFamily="34" charset="0"/>
              </a:rPr>
              <a:t>f</a:t>
            </a:r>
            <a:r>
              <a:rPr lang="en-US" b="1" smtClean="0">
                <a:latin typeface="Arial" pitchFamily="34" charset="0"/>
                <a:cs typeface="Arial" pitchFamily="34" charset="0"/>
              </a:rPr>
              <a:t> lebih besar </a:t>
            </a:r>
          </a:p>
          <a:p>
            <a:pPr marL="342900" indent="-342900" fontAlgn="t">
              <a:buFont typeface="+mj-lt"/>
              <a:buAutoNum type="arabicPeriod"/>
            </a:pPr>
            <a:r>
              <a:rPr lang="en-US" b="1" smtClean="0">
                <a:latin typeface="Arial" pitchFamily="34" charset="0"/>
                <a:cs typeface="Arial" pitchFamily="34" charset="0"/>
              </a:rPr>
              <a:t>Cocok untuk gambar yang detail dengan gradasi warna yang rumit</a:t>
            </a:r>
            <a:r>
              <a:rPr lang="id-ID" b="1" smtClean="0">
                <a:latin typeface="Arial" pitchFamily="34" charset="0"/>
                <a:cs typeface="Arial" pitchFamily="34" charset="0"/>
              </a:rPr>
              <a:t>.</a:t>
            </a:r>
            <a:endParaRPr lang="en-US" b="1">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500" fill="hold"/>
                                        <p:tgtEl>
                                          <p:spTgt spid="15"/>
                                        </p:tgtEl>
                                        <p:attrNameLst>
                                          <p:attrName>style.visibility</p:attrName>
                                        </p:attrNameLst>
                                      </p:cBhvr>
                                      <p:tavLst>
                                        <p:tav tm="0">
                                          <p:val>
                                            <p:strVal val="hidden"/>
                                          </p:val>
                                        </p:tav>
                                        <p:tav tm="50000">
                                          <p:val>
                                            <p:strVal val="visible"/>
                                          </p:val>
                                        </p:tav>
                                      </p:tavLst>
                                    </p:anim>
                                  </p:childTnLst>
                                </p:cTn>
                              </p:par>
                              <p:par>
                                <p:cTn id="7" presetID="20"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edge">
                                      <p:cBhvr>
                                        <p:cTn id="9" dur="2000"/>
                                        <p:tgtEl>
                                          <p:spTgt spid="4"/>
                                        </p:tgtEl>
                                      </p:cBhvr>
                                    </p:animEffect>
                                  </p:childTnLst>
                                </p:cTn>
                              </p:par>
                            </p:childTnLst>
                          </p:cTn>
                        </p:par>
                        <p:par>
                          <p:cTn id="10" fill="hold">
                            <p:stCondLst>
                              <p:cond delay="2000"/>
                            </p:stCondLst>
                            <p:childTnLst>
                              <p:par>
                                <p:cTn id="11" presetID="12" presetClass="entr" presetSubtype="1"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lide(fromTop)">
                                      <p:cBhvr>
                                        <p:cTn id="13" dur="500"/>
                                        <p:tgtEl>
                                          <p:spTgt spid="10"/>
                                        </p:tgtEl>
                                      </p:cBhvr>
                                    </p:animEffect>
                                  </p:childTnLst>
                                </p:cTn>
                              </p:par>
                            </p:childTnLst>
                          </p:cTn>
                        </p:par>
                        <p:par>
                          <p:cTn id="14" fill="hold">
                            <p:stCondLst>
                              <p:cond delay="2500"/>
                            </p:stCondLst>
                            <p:childTnLst>
                              <p:par>
                                <p:cTn id="15" presetID="12" presetClass="entr" presetSubtype="1"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lide(fromTop)">
                                      <p:cBhvr>
                                        <p:cTn id="17" dur="500"/>
                                        <p:tgtEl>
                                          <p:spTgt spid="13"/>
                                        </p:tgtEl>
                                      </p:cBhvr>
                                    </p:animEffect>
                                  </p:childTnLst>
                                </p:cTn>
                              </p:par>
                            </p:childTnLst>
                          </p:cTn>
                        </p:par>
                        <p:par>
                          <p:cTn id="18" fill="hold">
                            <p:stCondLst>
                              <p:cond delay="3000"/>
                            </p:stCondLst>
                            <p:childTnLst>
                              <p:par>
                                <p:cTn id="19" presetID="1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slide(fromTop)">
                                      <p:cBhvr>
                                        <p:cTn id="21" dur="500"/>
                                        <p:tgtEl>
                                          <p:spTgt spid="12"/>
                                        </p:tgtEl>
                                      </p:cBhvr>
                                    </p:animEffect>
                                  </p:childTnLst>
                                </p:cTn>
                              </p:par>
                            </p:childTnLst>
                          </p:cTn>
                        </p:par>
                        <p:par>
                          <p:cTn id="22" fill="hold">
                            <p:stCondLst>
                              <p:cond delay="3500"/>
                            </p:stCondLst>
                            <p:childTnLst>
                              <p:par>
                                <p:cTn id="23" presetID="1"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par>
                          <p:cTn id="25" fill="hold">
                            <p:stCondLst>
                              <p:cond delay="3500"/>
                            </p:stCondLst>
                            <p:childTnLst>
                              <p:par>
                                <p:cTn id="26" presetID="20"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edge">
                                      <p:cBhvr>
                                        <p:cTn id="28" dur="2000"/>
                                        <p:tgtEl>
                                          <p:spTgt spid="6"/>
                                        </p:tgtEl>
                                      </p:cBhvr>
                                    </p:animEffect>
                                  </p:childTnLst>
                                </p:cTn>
                              </p:par>
                            </p:childTnLst>
                          </p:cTn>
                        </p:par>
                        <p:par>
                          <p:cTn id="29" fill="hold">
                            <p:stCondLst>
                              <p:cond delay="5500"/>
                            </p:stCondLst>
                            <p:childTnLst>
                              <p:par>
                                <p:cTn id="30" presetID="2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edge">
                                      <p:cBhvr>
                                        <p:cTn id="32" dur="2000"/>
                                        <p:tgtEl>
                                          <p:spTgt spid="7"/>
                                        </p:tgtEl>
                                      </p:cBhvr>
                                    </p:animEffect>
                                  </p:childTnLst>
                                </p:cTn>
                              </p:par>
                            </p:childTnLst>
                          </p:cTn>
                        </p:par>
                        <p:par>
                          <p:cTn id="33" fill="hold">
                            <p:stCondLst>
                              <p:cond delay="7500"/>
                            </p:stCondLst>
                            <p:childTnLst>
                              <p:par>
                                <p:cTn id="34" presetID="2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edge">
                                      <p:cBhvr>
                                        <p:cTn id="36" dur="2000"/>
                                        <p:tgtEl>
                                          <p:spTgt spid="8"/>
                                        </p:tgtEl>
                                      </p:cBhvr>
                                    </p:animEffect>
                                  </p:childTnLst>
                                </p:cTn>
                              </p:par>
                            </p:childTnLst>
                          </p:cTn>
                        </p:par>
                        <p:par>
                          <p:cTn id="37" fill="hold">
                            <p:stCondLst>
                              <p:cond delay="9500"/>
                            </p:stCondLst>
                            <p:childTnLst>
                              <p:par>
                                <p:cTn id="38" presetID="12" presetClass="entr" presetSubtype="1"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slide(fromTop)">
                                      <p:cBhvr>
                                        <p:cTn id="40" dur="500"/>
                                        <p:tgtEl>
                                          <p:spTgt spid="11"/>
                                        </p:tgtEl>
                                      </p:cBhvr>
                                    </p:animEffect>
                                  </p:childTnLst>
                                </p:cTn>
                              </p:par>
                            </p:childTnLst>
                          </p:cTn>
                        </p:par>
                        <p:par>
                          <p:cTn id="41" fill="hold">
                            <p:stCondLst>
                              <p:cond delay="10000"/>
                            </p:stCondLst>
                            <p:childTnLst>
                              <p:par>
                                <p:cTn id="42" presetID="4" presetClass="entr" presetSubtype="16"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ox(in)">
                                      <p:cBhvr>
                                        <p:cTn id="44" dur="500"/>
                                        <p:tgtEl>
                                          <p:spTgt spid="17"/>
                                        </p:tgtEl>
                                      </p:cBhvr>
                                    </p:animEffect>
                                  </p:childTnLst>
                                </p:cTn>
                              </p:par>
                            </p:childTnLst>
                          </p:cTn>
                        </p:par>
                        <p:par>
                          <p:cTn id="45" fill="hold">
                            <p:stCondLst>
                              <p:cond delay="10500"/>
                            </p:stCondLst>
                            <p:childTnLst>
                              <p:par>
                                <p:cTn id="46" presetID="4" presetClass="entr" presetSubtype="16"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ox(in)">
                                      <p:cBhvr>
                                        <p:cTn id="48" dur="500"/>
                                        <p:tgtEl>
                                          <p:spTgt spid="18"/>
                                        </p:tgtEl>
                                      </p:cBhvr>
                                    </p:animEffect>
                                  </p:childTnLst>
                                </p:cTn>
                              </p:par>
                            </p:childTnLst>
                          </p:cTn>
                        </p:par>
                        <p:par>
                          <p:cTn id="49" fill="hold">
                            <p:stCondLst>
                              <p:cond delay="11000"/>
                            </p:stCondLst>
                            <p:childTnLst>
                              <p:par>
                                <p:cTn id="50" presetID="4" presetClass="entr" presetSubtype="16"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ox(in)">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5"/>
                    </p:tgtEl>
                  </p:cond>
                </p:stCondLst>
                <p:endSync evt="end" delay="0">
                  <p:rtn val="all"/>
                </p:endSync>
                <p:childTnLst>
                  <p:par>
                    <p:cTn id="54" fill="hold">
                      <p:stCondLst>
                        <p:cond delay="0"/>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left)">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1"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box(in)">
                                      <p:cBhvr>
                                        <p:cTn id="63" dur="500"/>
                                        <p:tgtEl>
                                          <p:spTgt spid="16"/>
                                        </p:tgtEl>
                                      </p:cBhvr>
                                    </p:animEffect>
                                  </p:childTnLst>
                                </p:cTn>
                              </p:par>
                            </p:childTnLst>
                          </p:cTn>
                        </p:par>
                      </p:childTnLst>
                    </p:cTn>
                  </p:par>
                </p:childTnLst>
              </p:cTn>
              <p:nextCondLst>
                <p:cond evt="onClick" delay="0">
                  <p:tgtEl>
                    <p:spTgt spid="5"/>
                  </p:tgtEl>
                </p:cond>
              </p:nextCondLst>
            </p:seq>
            <p:seq concurrent="1" nextAc="seek">
              <p:cTn id="64" restart="whenNotActive" fill="hold" evtFilter="cancelBubble" nodeType="interactiveSeq">
                <p:stCondLst>
                  <p:cond evt="onClick" delay="0">
                    <p:tgtEl>
                      <p:spTgt spid="16"/>
                    </p:tgtEl>
                  </p:cond>
                </p:stCondLst>
                <p:endSync evt="end" delay="0">
                  <p:rtn val="all"/>
                </p:endSync>
                <p:childTnLst>
                  <p:par>
                    <p:cTn id="65" fill="hold">
                      <p:stCondLst>
                        <p:cond delay="0"/>
                      </p:stCondLst>
                      <p:childTnLst>
                        <p:par>
                          <p:cTn id="66" fill="hold">
                            <p:stCondLst>
                              <p:cond delay="0"/>
                            </p:stCondLst>
                            <p:childTnLst>
                              <p:par>
                                <p:cTn id="67" presetID="2" presetClass="exit" presetSubtype="4" fill="hold" grpId="2" nodeType="clickEffect">
                                  <p:stCondLst>
                                    <p:cond delay="0"/>
                                  </p:stCondLst>
                                  <p:childTnLst>
                                    <p:anim calcmode="lin" valueType="num">
                                      <p:cBhvr additive="base">
                                        <p:cTn id="68" dur="500"/>
                                        <p:tgtEl>
                                          <p:spTgt spid="16"/>
                                        </p:tgtEl>
                                        <p:attrNameLst>
                                          <p:attrName>ppt_x</p:attrName>
                                        </p:attrNameLst>
                                      </p:cBhvr>
                                      <p:tavLst>
                                        <p:tav tm="0">
                                          <p:val>
                                            <p:strVal val="ppt_x"/>
                                          </p:val>
                                        </p:tav>
                                        <p:tav tm="100000">
                                          <p:val>
                                            <p:strVal val="ppt_x"/>
                                          </p:val>
                                        </p:tav>
                                      </p:tavLst>
                                    </p:anim>
                                    <p:anim calcmode="lin" valueType="num">
                                      <p:cBhvr additive="base">
                                        <p:cTn id="69" dur="500"/>
                                        <p:tgtEl>
                                          <p:spTgt spid="16"/>
                                        </p:tgtEl>
                                        <p:attrNameLst>
                                          <p:attrName>ppt_y</p:attrName>
                                        </p:attrNameLst>
                                      </p:cBhvr>
                                      <p:tavLst>
                                        <p:tav tm="0">
                                          <p:val>
                                            <p:strVal val="ppt_y"/>
                                          </p:val>
                                        </p:tav>
                                        <p:tav tm="100000">
                                          <p:val>
                                            <p:strVal val="1+ppt_h/2"/>
                                          </p:val>
                                        </p:tav>
                                      </p:tavLst>
                                    </p:anim>
                                    <p:set>
                                      <p:cBhvr>
                                        <p:cTn id="70"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71" restart="whenNotActive" fill="hold" evtFilter="cancelBubble" nodeType="interactiveSeq">
                <p:stCondLst>
                  <p:cond evt="onClick" delay="0">
                    <p:tgtEl>
                      <p:spTgt spid="6"/>
                    </p:tgtEl>
                  </p:cond>
                </p:stCondLst>
                <p:endSync evt="end" delay="0">
                  <p:rtn val="all"/>
                </p:endSync>
                <p:childTnLst>
                  <p:par>
                    <p:cTn id="72" fill="hold">
                      <p:stCondLst>
                        <p:cond delay="0"/>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wipe(left)">
                                      <p:cBhvr>
                                        <p:cTn id="76" dur="500"/>
                                        <p:tgtEl>
                                          <p:spTgt spid="14"/>
                                        </p:tgtEl>
                                      </p:cBhvr>
                                    </p:animEffect>
                                  </p:childTnLst>
                                </p:cTn>
                              </p:par>
                            </p:childTnLst>
                          </p:cTn>
                        </p:par>
                      </p:childTnLst>
                    </p:cTn>
                  </p:par>
                </p:childTnLst>
              </p:cTn>
              <p:nextCondLst>
                <p:cond evt="onClick" delay="0">
                  <p:tgtEl>
                    <p:spTgt spid="6"/>
                  </p:tgtEl>
                </p:cond>
              </p:nextCondLst>
            </p:seq>
            <p:seq concurrent="1" nextAc="seek">
              <p:cTn id="77" restart="whenNotActive" fill="hold" evtFilter="cancelBubble" nodeType="interactiveSeq">
                <p:stCondLst>
                  <p:cond evt="onClick" delay="0">
                    <p:tgtEl>
                      <p:spTgt spid="14"/>
                    </p:tgtEl>
                  </p:cond>
                </p:stCondLst>
                <p:endSync evt="end" delay="0">
                  <p:rtn val="all"/>
                </p:endSync>
                <p:childTnLst>
                  <p:par>
                    <p:cTn id="78" fill="hold">
                      <p:stCondLst>
                        <p:cond delay="0"/>
                      </p:stCondLst>
                      <p:childTnLst>
                        <p:par>
                          <p:cTn id="79" fill="hold">
                            <p:stCondLst>
                              <p:cond delay="0"/>
                            </p:stCondLst>
                            <p:childTnLst>
                              <p:par>
                                <p:cTn id="80" presetID="3" presetClass="exit" presetSubtype="10" fill="hold" grpId="2" nodeType="clickEffect">
                                  <p:stCondLst>
                                    <p:cond delay="0"/>
                                  </p:stCondLst>
                                  <p:childTnLst>
                                    <p:animEffect transition="out" filter="blinds(horizontal)">
                                      <p:cBhvr>
                                        <p:cTn id="81" dur="500"/>
                                        <p:tgtEl>
                                          <p:spTgt spid="14"/>
                                        </p:tgtEl>
                                      </p:cBhvr>
                                    </p:animEffect>
                                    <p:set>
                                      <p:cBhvr>
                                        <p:cTn id="82"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8" grpId="0" animBg="1"/>
      <p:bldP spid="4" grpId="0" animBg="1"/>
      <p:bldP spid="7" grpId="0" animBg="1"/>
      <p:bldP spid="10" grpId="0" animBg="1"/>
      <p:bldP spid="12" grpId="0" animBg="1"/>
      <p:bldP spid="13" grpId="0" animBg="1"/>
      <p:bldP spid="15" grpId="0" animBg="1"/>
      <p:bldP spid="6" grpId="0" animBg="1"/>
      <p:bldP spid="5" grpId="0" animBg="1"/>
      <p:bldP spid="16" grpId="0" animBg="1"/>
      <p:bldP spid="16" grpId="1" animBg="1"/>
      <p:bldP spid="16" grpId="2" animBg="1"/>
      <p:bldP spid="17" grpId="0" animBg="1"/>
      <p:bldP spid="18" grpId="0" animBg="1"/>
      <p:bldP spid="19" grpId="0" animBg="1"/>
      <p:bldP spid="14" grpId="0" animBg="1"/>
      <p:bldP spid="14" grpId="2"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52600" y="457200"/>
            <a:ext cx="42672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B050"/>
                </a:solidFill>
                <a:effectLst/>
                <a:latin typeface="Berlin Sans FB" pitchFamily="34" charset="0"/>
                <a:ea typeface="Calibri" pitchFamily="34" charset="0"/>
                <a:cs typeface="Times New Roman" pitchFamily="18" charset="0"/>
              </a:rPr>
              <a:t>CIRI  LOGO  YANG  EFEKTIF</a:t>
            </a:r>
            <a:endParaRPr kumimoji="0" lang="en-US" sz="2400" b="0" i="0" u="none" strike="noStrike" cap="none" normalizeH="0" baseline="0" smtClean="0">
              <a:ln>
                <a:noFill/>
              </a:ln>
              <a:solidFill>
                <a:srgbClr val="00B050"/>
              </a:solidFill>
              <a:effectLst/>
              <a:latin typeface="Berlin Sans FB" pitchFamily="34" charset="0"/>
              <a:cs typeface="Arial" pitchFamily="34" charset="0"/>
            </a:endParaRPr>
          </a:p>
        </p:txBody>
      </p:sp>
      <p:sp>
        <p:nvSpPr>
          <p:cNvPr id="1026" name="Rectangle 2"/>
          <p:cNvSpPr>
            <a:spLocks noChangeArrowheads="1"/>
          </p:cNvSpPr>
          <p:nvPr/>
        </p:nvSpPr>
        <p:spPr bwMode="auto">
          <a:xfrm>
            <a:off x="1676400" y="838200"/>
            <a:ext cx="67818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55600" marR="0" lvl="0" indent="-355600" algn="just"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smtClean="0">
                <a:ln>
                  <a:noFill/>
                </a:ln>
                <a:solidFill>
                  <a:srgbClr val="0070C0"/>
                </a:solidFill>
                <a:effectLst/>
                <a:latin typeface="Berlin Sans FB" pitchFamily="34" charset="0"/>
                <a:ea typeface="Calibri" pitchFamily="34" charset="0"/>
                <a:cs typeface="Times New Roman" pitchFamily="18" charset="0"/>
              </a:rPr>
              <a:t>Memiliki sifat unik. Tidak mirip dengan logo lain sehingga orang tidak bingung karena logo mirip desain lain yang sudah ada.</a:t>
            </a:r>
            <a:endParaRPr kumimoji="0" lang="en-US" sz="2000" b="0" i="0" u="none" strike="noStrike" cap="none" normalizeH="0" baseline="0" smtClean="0">
              <a:ln>
                <a:noFill/>
              </a:ln>
              <a:solidFill>
                <a:srgbClr val="0070C0"/>
              </a:solidFill>
              <a:effectLst/>
              <a:latin typeface="Berlin Sans FB" pitchFamily="34" charset="0"/>
              <a:cs typeface="Arial" pitchFamily="34" charset="0"/>
            </a:endParaRPr>
          </a:p>
          <a:p>
            <a:pPr marL="355600" marR="0" lvl="0" indent="-355600" algn="just"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smtClean="0">
                <a:ln>
                  <a:noFill/>
                </a:ln>
                <a:solidFill>
                  <a:srgbClr val="0070C0"/>
                </a:solidFill>
                <a:effectLst/>
                <a:latin typeface="Berlin Sans FB" pitchFamily="34" charset="0"/>
                <a:ea typeface="Calibri" pitchFamily="34" charset="0"/>
                <a:cs typeface="Times New Roman" pitchFamily="18" charset="0"/>
              </a:rPr>
              <a:t>Memiliki sifat yang fungsional sehingga dapat di pasang atau digunakan dalam berbagai keperluan. Misalnya, logo dapat dicetak berwarna, tetapi bila diperlukan dapat di cetak hitam putih saja. Dapat di reproduksi dalam ukuran kecil, tetapi jika perlu juga masih bagus jika diperbesar 100 kali. Dapat dipasang pada berbagai material dari kertas, kain, logam, serta permukaan barang (gelas, pulpen,bola, dsb) tanpa terjadi distorsi yang berarti terhadap bertuk logo.</a:t>
            </a:r>
            <a:endParaRPr kumimoji="0" lang="en-US" sz="2000" b="0" i="0" u="none" strike="noStrike" cap="none" normalizeH="0" baseline="0" smtClean="0">
              <a:ln>
                <a:noFill/>
              </a:ln>
              <a:solidFill>
                <a:srgbClr val="0070C0"/>
              </a:solidFill>
              <a:effectLst/>
              <a:latin typeface="Berlin Sans FB" pitchFamily="34" charset="0"/>
              <a:cs typeface="Arial" pitchFamily="34" charset="0"/>
            </a:endParaRPr>
          </a:p>
          <a:p>
            <a:pPr marL="355600" marR="0" lvl="0" indent="-355600" algn="just"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smtClean="0">
                <a:ln>
                  <a:noFill/>
                </a:ln>
                <a:solidFill>
                  <a:srgbClr val="0070C0"/>
                </a:solidFill>
                <a:effectLst/>
                <a:latin typeface="Berlin Sans FB" pitchFamily="34" charset="0"/>
                <a:ea typeface="Calibri" pitchFamily="34" charset="0"/>
                <a:cs typeface="Times New Roman" pitchFamily="18" charset="0"/>
              </a:rPr>
              <a:t>Bentuk logo mengikuti kaidah-kaidah dasar desain (misalnya bidang, warna, bentuk, konsistensi, dan kejelasan).</a:t>
            </a:r>
          </a:p>
          <a:p>
            <a:pPr marL="355600" marR="0" lvl="0" indent="-35560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0" i="0" u="none" strike="noStrike" cap="none" normalizeH="0" baseline="0" smtClean="0">
                <a:ln>
                  <a:noFill/>
                </a:ln>
                <a:solidFill>
                  <a:srgbClr val="0070C0"/>
                </a:solidFill>
                <a:effectLst/>
                <a:latin typeface="Berlin Sans FB" pitchFamily="34" charset="0"/>
                <a:ea typeface="Calibri" pitchFamily="34" charset="0"/>
                <a:cs typeface="Times New Roman" pitchFamily="18" charset="0"/>
              </a:rPr>
              <a:t>Mampu merepresentasikan suatu perusahaan/lembaga atau suatu produk.</a:t>
            </a:r>
            <a:r>
              <a:rPr kumimoji="0" lang="en-US" sz="2000" b="0" i="0" u="none" strike="noStrike" cap="none" normalizeH="0" baseline="0" smtClean="0">
                <a:ln>
                  <a:noFill/>
                </a:ln>
                <a:solidFill>
                  <a:srgbClr val="0070C0"/>
                </a:solidFill>
                <a:effectLst/>
                <a:latin typeface="Berlin Sans FB" pitchFamily="34" charset="0"/>
                <a:cs typeface="Arial" pitchFamily="34" charset="0"/>
              </a:rPr>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1752600" y="1524000"/>
            <a:ext cx="67818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smtClean="0">
                <a:ln>
                  <a:noFill/>
                </a:ln>
                <a:solidFill>
                  <a:srgbClr val="0070C0"/>
                </a:solidFill>
                <a:effectLst/>
                <a:latin typeface="Berlin Sans FB" pitchFamily="34" charset="0"/>
                <a:ea typeface="Calibri" pitchFamily="34" charset="0"/>
                <a:cs typeface="Times New Roman" pitchFamily="18" charset="0"/>
              </a:rPr>
              <a:t>Gunakanlah jumlah warna sesedikit mungkin, dan apabila memungkinkan, Pilihlah Warna Spot. Warna Spot adalah terminologi dari warna cetak baku siap pakai, dan bukan warna yang di-mix (CMYK) yang memungkinkan terjadinya penyimpangan warna karena berbagai alasan pada saat proses pencetakan. </a:t>
            </a:r>
            <a:endParaRPr kumimoji="0" lang="en-US" sz="2000" b="0" i="0" u="none" strike="noStrike" cap="none" normalizeH="0" baseline="0" smtClean="0">
              <a:ln>
                <a:noFill/>
              </a:ln>
              <a:solidFill>
                <a:srgbClr val="0070C0"/>
              </a:solidFill>
              <a:effectLst/>
              <a:latin typeface="Berlin Sans FB"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smtClean="0">
                <a:ln>
                  <a:noFill/>
                </a:ln>
                <a:solidFill>
                  <a:srgbClr val="0070C0"/>
                </a:solidFill>
                <a:effectLst/>
                <a:latin typeface="Berlin Sans FB" pitchFamily="34" charset="0"/>
                <a:ea typeface="Calibri" pitchFamily="34" charset="0"/>
                <a:cs typeface="Times New Roman" pitchFamily="18" charset="0"/>
              </a:rPr>
              <a:t>Sedapat mungkin hindari penggunaan gradasi warna karena dalam banyak hal, gradasi akan akan menyulitkan reproduksi.</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70C0"/>
                </a:solidFill>
                <a:effectLst/>
                <a:latin typeface="Berlin Sans FB" pitchFamily="34" charset="0"/>
                <a:ea typeface="Calibri" pitchFamily="34" charset="0"/>
                <a:cs typeface="Times New Roman" pitchFamily="18" charset="0"/>
              </a:rPr>
              <a:t>Gunakan program vektor grafis untuk menggarap logo karena hasilnya mudah diperkecil maupun diperbesar tanpa harus kehilangan.</a:t>
            </a:r>
            <a:r>
              <a:rPr kumimoji="0" lang="en-US" sz="2000" b="0" i="0" u="none" strike="noStrike" cap="none" normalizeH="0" baseline="0" smtClean="0">
                <a:ln>
                  <a:noFill/>
                </a:ln>
                <a:solidFill>
                  <a:srgbClr val="0070C0"/>
                </a:solidFill>
                <a:effectLst/>
                <a:latin typeface="Berlin Sans FB" pitchFamily="34" charset="0"/>
                <a:cs typeface="Arial" pitchFamily="34" charset="0"/>
              </a:rPr>
              <a:t> </a:t>
            </a:r>
          </a:p>
        </p:txBody>
      </p:sp>
      <p:sp>
        <p:nvSpPr>
          <p:cNvPr id="6" name="Rectangle 5"/>
          <p:cNvSpPr/>
          <p:nvPr/>
        </p:nvSpPr>
        <p:spPr>
          <a:xfrm>
            <a:off x="1752600" y="762000"/>
            <a:ext cx="6172200" cy="707886"/>
          </a:xfrm>
          <a:prstGeom prst="rect">
            <a:avLst/>
          </a:prstGeom>
        </p:spPr>
        <p:txBody>
          <a:bodyPr wrap="square">
            <a:spAutoFit/>
          </a:bodyPr>
          <a:lstStyle/>
          <a:p>
            <a:pPr lvl="0" algn="just" fontAlgn="base">
              <a:spcBef>
                <a:spcPct val="0"/>
              </a:spcBef>
              <a:spcAft>
                <a:spcPct val="0"/>
              </a:spcAft>
            </a:pPr>
            <a:r>
              <a:rPr lang="en-US" sz="2000" smtClean="0">
                <a:solidFill>
                  <a:srgbClr val="00B050"/>
                </a:solidFill>
                <a:latin typeface="Berlin Sans FB" pitchFamily="34" charset="0"/>
                <a:ea typeface="Calibri" pitchFamily="34" charset="0"/>
                <a:cs typeface="Times New Roman" pitchFamily="18" charset="0"/>
              </a:rPr>
              <a:t>Jika logo dirancang sendiri atau di pesan kepada orang lain, pertimbangkan hal-hal berikut:</a:t>
            </a:r>
            <a:endParaRPr lang="en-US" sz="2000" smtClean="0">
              <a:solidFill>
                <a:srgbClr val="00B050"/>
              </a:solidFill>
              <a:latin typeface="Berlin Sans FB"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1752600" y="1066800"/>
            <a:ext cx="6858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55600" marR="0" lvl="0" indent="-35560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smtClean="0">
                <a:ln>
                  <a:noFill/>
                </a:ln>
                <a:solidFill>
                  <a:srgbClr val="0070C0"/>
                </a:solidFill>
                <a:effectLst/>
                <a:latin typeface="Berlin Sans FB" pitchFamily="34" charset="0"/>
                <a:ea typeface="Calibri" pitchFamily="34" charset="0"/>
                <a:cs typeface="Times New Roman" pitchFamily="18" charset="0"/>
              </a:rPr>
              <a:t>Waspadai bentuk-bentuk pelanggaran hak cipta desain atau trademark.</a:t>
            </a:r>
            <a:endParaRPr kumimoji="0" lang="en-US" sz="2000" b="0" i="0" u="none" strike="noStrike" cap="none" normalizeH="0" baseline="0" smtClean="0">
              <a:ln>
                <a:noFill/>
              </a:ln>
              <a:solidFill>
                <a:srgbClr val="0070C0"/>
              </a:solidFill>
              <a:effectLst/>
              <a:latin typeface="Berlin Sans FB" pitchFamily="34" charset="0"/>
              <a:cs typeface="Arial" pitchFamily="34" charset="0"/>
            </a:endParaRPr>
          </a:p>
          <a:p>
            <a:pPr marL="355600" marR="0" lvl="0" indent="-35560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smtClean="0">
                <a:ln>
                  <a:noFill/>
                </a:ln>
                <a:solidFill>
                  <a:srgbClr val="0070C0"/>
                </a:solidFill>
                <a:effectLst/>
                <a:latin typeface="Berlin Sans FB" pitchFamily="34" charset="0"/>
                <a:ea typeface="Calibri" pitchFamily="34" charset="0"/>
                <a:cs typeface="Times New Roman" pitchFamily="18" charset="0"/>
              </a:rPr>
              <a:t>Di dalam perancangan logo, tentukan pula guidelines untuk menentukan posisi logo di halaman maupun bidang kosong (white space) di sekeliling logo untuk menjaga konsistensi penempilan logo tersebut pada berbagai media (hal semacam itu lazim di sebut “Brand Standard manual’’).</a:t>
            </a:r>
          </a:p>
          <a:p>
            <a:pPr marL="355600" marR="0" lvl="0" indent="-35560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0" i="0" u="none" strike="noStrike" cap="none" normalizeH="0" baseline="0" smtClean="0">
                <a:ln>
                  <a:noFill/>
                </a:ln>
                <a:solidFill>
                  <a:srgbClr val="0070C0"/>
                </a:solidFill>
                <a:effectLst/>
                <a:latin typeface="Berlin Sans FB" pitchFamily="34" charset="0"/>
                <a:ea typeface="Calibri" pitchFamily="34" charset="0"/>
                <a:cs typeface="Times New Roman" pitchFamily="18" charset="0"/>
              </a:rPr>
              <a:t>Jangan menggunakan pilihan font spesifik maupun clip art dari thirt party karena Anda tidak membeli hak ciptanya. Jika tetap dilakukan, maka hal itu akan memudahkan orang yang akan meniru.</a:t>
            </a:r>
            <a:r>
              <a:rPr kumimoji="0" lang="en-US" sz="2000" b="0" i="0" u="none" strike="noStrike" cap="none" normalizeH="0" baseline="0" smtClean="0">
                <a:ln>
                  <a:noFill/>
                </a:ln>
                <a:solidFill>
                  <a:srgbClr val="0070C0"/>
                </a:solidFill>
                <a:effectLst/>
                <a:latin typeface="Berlin Sans FB" pitchFamily="34" charset="0"/>
                <a:cs typeface="Arial" pitchFamily="34" charset="0"/>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1905000" y="914400"/>
            <a:ext cx="65532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55600" marR="0" lvl="0" indent="-355600" algn="just"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smtClean="0">
                <a:ln>
                  <a:noFill/>
                </a:ln>
                <a:solidFill>
                  <a:srgbClr val="0070C0"/>
                </a:solidFill>
                <a:effectLst/>
                <a:latin typeface="Berlin Sans FB" pitchFamily="34" charset="0"/>
                <a:ea typeface="Calibri" pitchFamily="34" charset="0"/>
                <a:cs typeface="Times New Roman" pitchFamily="18" charset="0"/>
              </a:rPr>
              <a:t>Jangan menggunakan image wajah seseorang yang masih hidup. (Logo jamu cap potret Nyonya Meneer dipakai setelah beliau meninggal dunia, sedangkan wajah Kolonel Sanders tidak dibuat dalam bentuk yang sebenarnya, melainkan didistorsi ke bentuk yang lebih sederhana).</a:t>
            </a:r>
            <a:endParaRPr kumimoji="0" lang="en-US" sz="2000" b="0" i="0" u="none" strike="noStrike" cap="none" normalizeH="0" baseline="0" smtClean="0">
              <a:ln>
                <a:noFill/>
              </a:ln>
              <a:solidFill>
                <a:srgbClr val="0070C0"/>
              </a:solidFill>
              <a:effectLst/>
              <a:latin typeface="Berlin Sans FB" pitchFamily="34" charset="0"/>
              <a:cs typeface="Arial" pitchFamily="34" charset="0"/>
            </a:endParaRPr>
          </a:p>
          <a:p>
            <a:pPr marL="355600" marR="0" lvl="0" indent="-355600" algn="just"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smtClean="0">
                <a:ln>
                  <a:noFill/>
                </a:ln>
                <a:solidFill>
                  <a:srgbClr val="0070C0"/>
                </a:solidFill>
                <a:effectLst/>
                <a:latin typeface="Berlin Sans FB" pitchFamily="34" charset="0"/>
                <a:ea typeface="Calibri" pitchFamily="34" charset="0"/>
                <a:cs typeface="Times New Roman" pitchFamily="18" charset="0"/>
              </a:rPr>
              <a:t>Hindari penggunaan fotografi maupun image yang rumit karena hal itu akan membatasi kemungkinan mereproduksi, atau seandainya dapat, akan diperlukan biaya yang lebih yang lebih sederhana).</a:t>
            </a:r>
            <a:endParaRPr kumimoji="0" lang="en-US" sz="2000" b="0" i="0" u="none" strike="noStrike" cap="none" normalizeH="0" baseline="0" smtClean="0">
              <a:ln>
                <a:noFill/>
              </a:ln>
              <a:solidFill>
                <a:srgbClr val="0070C0"/>
              </a:solidFill>
              <a:effectLst/>
              <a:latin typeface="Berlin Sans FB" pitchFamily="34" charset="0"/>
              <a:cs typeface="Arial" pitchFamily="34" charset="0"/>
            </a:endParaRPr>
          </a:p>
          <a:p>
            <a:pPr marL="355600" marR="0" lvl="0" indent="-355600" algn="just"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smtClean="0">
                <a:ln>
                  <a:noFill/>
                </a:ln>
                <a:solidFill>
                  <a:srgbClr val="0070C0"/>
                </a:solidFill>
                <a:effectLst/>
                <a:latin typeface="Berlin Sans FB" pitchFamily="34" charset="0"/>
                <a:ea typeface="Calibri" pitchFamily="34" charset="0"/>
                <a:cs typeface="Times New Roman" pitchFamily="18" charset="0"/>
              </a:rPr>
              <a:t>Jangan menggunakan simbol-simbol atau image yang berkaitan dengan agama karena sifatnya sensitif sehingga dengan konotasi tertentu dapat menyinggung kepercayaan kelompok atau penganut agama tertentu. (Ingat kasus logo album “Laskar Cinta’’ dari grup band Dewa, atau kasus album Iwan Falls “Manusia setengah Dewa’’).</a:t>
            </a:r>
            <a:endParaRPr kumimoji="0" lang="en-US" sz="2000" b="0" i="0" u="none" strike="noStrike" cap="none" normalizeH="0" baseline="0" smtClean="0">
              <a:ln>
                <a:noFill/>
              </a:ln>
              <a:solidFill>
                <a:srgbClr val="0070C0"/>
              </a:solidFill>
              <a:effectLst/>
              <a:latin typeface="Berlin Sans FB"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28800" y="1066800"/>
            <a:ext cx="6477000" cy="762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0850" indent="-450850" fontAlgn="auto">
              <a:spcBef>
                <a:spcPts val="0"/>
              </a:spcBef>
              <a:spcAft>
                <a:spcPts val="0"/>
              </a:spcAft>
              <a:defRPr/>
            </a:pPr>
            <a:r>
              <a:rPr lang="en-US" sz="2400">
                <a:ln>
                  <a:solidFill>
                    <a:srgbClr val="FFFF00"/>
                  </a:solidFill>
                </a:ln>
                <a:solidFill>
                  <a:srgbClr val="FFFF00"/>
                </a:solidFill>
                <a:latin typeface="Arial Black" pitchFamily="34" charset="0"/>
              </a:rPr>
              <a:t>1.  Apakah yang dimaksud dengan </a:t>
            </a:r>
            <a:r>
              <a:rPr lang="en-US" sz="2400" smtClean="0">
                <a:ln>
                  <a:solidFill>
                    <a:srgbClr val="FFFF00"/>
                  </a:solidFill>
                </a:ln>
                <a:solidFill>
                  <a:srgbClr val="FFFF00"/>
                </a:solidFill>
                <a:latin typeface="Arial Black" pitchFamily="34" charset="0"/>
              </a:rPr>
              <a:t>Grafis Komputer </a:t>
            </a:r>
            <a:r>
              <a:rPr lang="en-US" sz="2400">
                <a:ln>
                  <a:solidFill>
                    <a:srgbClr val="FFFF00"/>
                  </a:solidFill>
                </a:ln>
                <a:solidFill>
                  <a:srgbClr val="FFFF00"/>
                </a:solidFill>
                <a:latin typeface="Arial Black" pitchFamily="34" charset="0"/>
              </a:rPr>
              <a:t>?</a:t>
            </a:r>
          </a:p>
        </p:txBody>
      </p:sp>
      <p:sp>
        <p:nvSpPr>
          <p:cNvPr id="5" name="a"/>
          <p:cNvSpPr/>
          <p:nvPr/>
        </p:nvSpPr>
        <p:spPr>
          <a:xfrm>
            <a:off x="1611592" y="2514600"/>
            <a:ext cx="6934200" cy="560696"/>
          </a:xfrm>
          <a:prstGeom prst="parallelogram">
            <a:avLst/>
          </a:prstGeom>
        </p:spPr>
        <p:style>
          <a:lnRef idx="0">
            <a:schemeClr val="accent4"/>
          </a:lnRef>
          <a:fillRef idx="3">
            <a:schemeClr val="accent4"/>
          </a:fillRef>
          <a:effectRef idx="3">
            <a:schemeClr val="accent4"/>
          </a:effectRef>
          <a:fontRef idx="minor">
            <a:schemeClr val="lt1"/>
          </a:fontRef>
        </p:style>
        <p:txBody>
          <a:bodyPr anchor="ctr"/>
          <a:lstStyle/>
          <a:p>
            <a:pPr marL="457200" indent="-457200" fontAlgn="auto">
              <a:spcBef>
                <a:spcPts val="0"/>
              </a:spcBef>
              <a:spcAft>
                <a:spcPts val="0"/>
              </a:spcAft>
              <a:defRPr/>
            </a:pPr>
            <a:r>
              <a:rPr lang="en-US" b="1">
                <a:solidFill>
                  <a:schemeClr val="bg1"/>
                </a:solidFill>
                <a:latin typeface="Arial" pitchFamily="34" charset="0"/>
                <a:cs typeface="Arial" pitchFamily="34" charset="0"/>
              </a:rPr>
              <a:t>a.  </a:t>
            </a:r>
            <a:r>
              <a:rPr lang="id-ID" b="1" smtClean="0">
                <a:solidFill>
                  <a:schemeClr val="bg1"/>
                </a:solidFill>
                <a:latin typeface="Arial" pitchFamily="34" charset="0"/>
                <a:cs typeface="Arial" pitchFamily="34" charset="0"/>
              </a:rPr>
              <a:t>	</a:t>
            </a:r>
            <a:r>
              <a:rPr lang="en-US" b="1" smtClean="0">
                <a:solidFill>
                  <a:schemeClr val="bg1"/>
                </a:solidFill>
                <a:latin typeface="Arial" pitchFamily="34" charset="0"/>
                <a:cs typeface="Arial" pitchFamily="34" charset="0"/>
              </a:rPr>
              <a:t>Sebuah Gambar yang dilukis oleh seseorang dengan memanfaatkan cat air.</a:t>
            </a:r>
            <a:endParaRPr lang="en-US" b="1">
              <a:solidFill>
                <a:schemeClr val="bg1"/>
              </a:solidFill>
              <a:latin typeface="Arial" pitchFamily="34" charset="0"/>
              <a:cs typeface="Arial" pitchFamily="34" charset="0"/>
            </a:endParaRPr>
          </a:p>
        </p:txBody>
      </p:sp>
      <p:sp>
        <p:nvSpPr>
          <p:cNvPr id="6" name="b"/>
          <p:cNvSpPr/>
          <p:nvPr/>
        </p:nvSpPr>
        <p:spPr>
          <a:xfrm>
            <a:off x="1611592" y="3380096"/>
            <a:ext cx="6934200" cy="457200"/>
          </a:xfrm>
          <a:prstGeom prst="parallelogram">
            <a:avLst/>
          </a:prstGeom>
        </p:spPr>
        <p:style>
          <a:lnRef idx="0">
            <a:schemeClr val="accent4"/>
          </a:lnRef>
          <a:fillRef idx="3">
            <a:schemeClr val="accent4"/>
          </a:fillRef>
          <a:effectRef idx="3">
            <a:schemeClr val="accent4"/>
          </a:effectRef>
          <a:fontRef idx="minor">
            <a:schemeClr val="lt1"/>
          </a:fontRef>
        </p:style>
        <p:txBody>
          <a:bodyPr anchor="ctr"/>
          <a:lstStyle/>
          <a:p>
            <a:pPr marL="457200" indent="-457200" fontAlgn="auto">
              <a:spcBef>
                <a:spcPts val="0"/>
              </a:spcBef>
              <a:spcAft>
                <a:spcPts val="0"/>
              </a:spcAft>
              <a:defRPr/>
            </a:pPr>
            <a:r>
              <a:rPr lang="en-US" b="1">
                <a:solidFill>
                  <a:schemeClr val="bg1"/>
                </a:solidFill>
                <a:latin typeface="Arial" pitchFamily="34" charset="0"/>
                <a:cs typeface="Arial" pitchFamily="34" charset="0"/>
              </a:rPr>
              <a:t>b.  </a:t>
            </a:r>
            <a:r>
              <a:rPr lang="id-ID" b="1" smtClean="0">
                <a:solidFill>
                  <a:schemeClr val="bg1"/>
                </a:solidFill>
                <a:latin typeface="Arial" pitchFamily="34" charset="0"/>
                <a:cs typeface="Arial" pitchFamily="34" charset="0"/>
              </a:rPr>
              <a:t>	</a:t>
            </a:r>
            <a:r>
              <a:rPr lang="en-US" b="1" smtClean="0">
                <a:solidFill>
                  <a:schemeClr val="bg1"/>
                </a:solidFill>
                <a:latin typeface="Arial" pitchFamily="34" charset="0"/>
                <a:cs typeface="Arial" pitchFamily="34" charset="0"/>
              </a:rPr>
              <a:t>Sebuah gambar yang dibuat oleh seorang pelukis dengan memanfaatkan cat minyak</a:t>
            </a:r>
            <a:endParaRPr lang="en-US" b="1">
              <a:solidFill>
                <a:schemeClr val="bg1"/>
              </a:solidFill>
              <a:latin typeface="Arial" pitchFamily="34" charset="0"/>
              <a:cs typeface="Arial" pitchFamily="34" charset="0"/>
            </a:endParaRPr>
          </a:p>
        </p:txBody>
      </p:sp>
      <p:sp>
        <p:nvSpPr>
          <p:cNvPr id="7" name="c"/>
          <p:cNvSpPr/>
          <p:nvPr/>
        </p:nvSpPr>
        <p:spPr>
          <a:xfrm>
            <a:off x="1611592" y="4142096"/>
            <a:ext cx="6934200" cy="457200"/>
          </a:xfrm>
          <a:prstGeom prst="parallelogram">
            <a:avLst/>
          </a:prstGeom>
        </p:spPr>
        <p:style>
          <a:lnRef idx="0">
            <a:schemeClr val="accent4"/>
          </a:lnRef>
          <a:fillRef idx="3">
            <a:schemeClr val="accent4"/>
          </a:fillRef>
          <a:effectRef idx="3">
            <a:schemeClr val="accent4"/>
          </a:effectRef>
          <a:fontRef idx="minor">
            <a:schemeClr val="lt1"/>
          </a:fontRef>
        </p:style>
        <p:txBody>
          <a:bodyPr anchor="ctr"/>
          <a:lstStyle/>
          <a:p>
            <a:pPr fontAlgn="auto">
              <a:spcBef>
                <a:spcPts val="0"/>
              </a:spcBef>
              <a:spcAft>
                <a:spcPts val="0"/>
              </a:spcAft>
              <a:tabLst>
                <a:tab pos="457200" algn="l"/>
              </a:tabLst>
              <a:defRPr/>
            </a:pPr>
            <a:r>
              <a:rPr lang="en-US" b="1">
                <a:solidFill>
                  <a:schemeClr val="bg1"/>
                </a:solidFill>
                <a:latin typeface="Arial" pitchFamily="34" charset="0"/>
                <a:cs typeface="Arial" pitchFamily="34" charset="0"/>
              </a:rPr>
              <a:t>c.  </a:t>
            </a:r>
            <a:r>
              <a:rPr lang="id-ID" b="1" smtClean="0">
                <a:solidFill>
                  <a:schemeClr val="bg1"/>
                </a:solidFill>
                <a:latin typeface="Arial" pitchFamily="34" charset="0"/>
                <a:cs typeface="Arial" pitchFamily="34" charset="0"/>
              </a:rPr>
              <a:t>	</a:t>
            </a:r>
            <a:r>
              <a:rPr lang="en-US" b="1" smtClean="0">
                <a:solidFill>
                  <a:schemeClr val="bg1"/>
                </a:solidFill>
                <a:latin typeface="Arial" pitchFamily="34" charset="0"/>
                <a:cs typeface="Arial" pitchFamily="34" charset="0"/>
              </a:rPr>
              <a:t>Sebuah lukisan yang terbuat dari Komputer </a:t>
            </a:r>
            <a:endParaRPr lang="en-US" b="1">
              <a:solidFill>
                <a:schemeClr val="bg1"/>
              </a:solidFill>
              <a:latin typeface="Arial" pitchFamily="34" charset="0"/>
              <a:cs typeface="Arial" pitchFamily="34" charset="0"/>
            </a:endParaRPr>
          </a:p>
        </p:txBody>
      </p:sp>
      <p:sp>
        <p:nvSpPr>
          <p:cNvPr id="8" name="d"/>
          <p:cNvSpPr/>
          <p:nvPr/>
        </p:nvSpPr>
        <p:spPr>
          <a:xfrm>
            <a:off x="1611592" y="4827896"/>
            <a:ext cx="6922808" cy="685800"/>
          </a:xfrm>
          <a:prstGeom prst="parallelogram">
            <a:avLst/>
          </a:prstGeom>
        </p:spPr>
        <p:style>
          <a:lnRef idx="0">
            <a:schemeClr val="accent4"/>
          </a:lnRef>
          <a:fillRef idx="3">
            <a:schemeClr val="accent4"/>
          </a:fillRef>
          <a:effectRef idx="3">
            <a:schemeClr val="accent4"/>
          </a:effectRef>
          <a:fontRef idx="minor">
            <a:schemeClr val="lt1"/>
          </a:fontRef>
        </p:style>
        <p:txBody>
          <a:bodyPr anchor="ctr"/>
          <a:lstStyle/>
          <a:p>
            <a:pPr marL="457200" indent="-457200" fontAlgn="auto">
              <a:spcBef>
                <a:spcPts val="0"/>
              </a:spcBef>
              <a:spcAft>
                <a:spcPts val="0"/>
              </a:spcAft>
              <a:tabLst>
                <a:tab pos="457200" algn="l"/>
              </a:tabLst>
              <a:defRPr/>
            </a:pPr>
            <a:r>
              <a:rPr lang="en-US" b="1">
                <a:solidFill>
                  <a:schemeClr val="bg1"/>
                </a:solidFill>
                <a:latin typeface="Arial" pitchFamily="34" charset="0"/>
                <a:cs typeface="Arial" pitchFamily="34" charset="0"/>
              </a:rPr>
              <a:t>d.  </a:t>
            </a:r>
            <a:r>
              <a:rPr lang="id-ID" b="1" smtClean="0">
                <a:solidFill>
                  <a:schemeClr val="bg1"/>
                </a:solidFill>
                <a:latin typeface="Arial" pitchFamily="34" charset="0"/>
                <a:cs typeface="Arial" pitchFamily="34" charset="0"/>
              </a:rPr>
              <a:t>	</a:t>
            </a:r>
            <a:r>
              <a:rPr lang="en-US" b="1" smtClean="0">
                <a:solidFill>
                  <a:schemeClr val="bg1"/>
                </a:solidFill>
                <a:latin typeface="Arial" pitchFamily="34" charset="0"/>
                <a:cs typeface="Arial" pitchFamily="34" charset="0"/>
              </a:rPr>
              <a:t>Citra Visual yang sering disebut sebagai Image</a:t>
            </a:r>
            <a:endParaRPr lang="en-US" b="1">
              <a:solidFill>
                <a:schemeClr val="bg1"/>
              </a:solidFill>
              <a:latin typeface="Arial" pitchFamily="34" charset="0"/>
              <a:cs typeface="Arial" pitchFamily="34" charset="0"/>
            </a:endParaRPr>
          </a:p>
        </p:txBody>
      </p:sp>
      <p:sp>
        <p:nvSpPr>
          <p:cNvPr id="9" name="e"/>
          <p:cNvSpPr/>
          <p:nvPr/>
        </p:nvSpPr>
        <p:spPr>
          <a:xfrm>
            <a:off x="1535392" y="5666096"/>
            <a:ext cx="7010400" cy="457200"/>
          </a:xfrm>
          <a:prstGeom prst="parallelogram">
            <a:avLst/>
          </a:prstGeom>
        </p:spPr>
        <p:style>
          <a:lnRef idx="0">
            <a:schemeClr val="accent4"/>
          </a:lnRef>
          <a:fillRef idx="3">
            <a:schemeClr val="accent4"/>
          </a:fillRef>
          <a:effectRef idx="3">
            <a:schemeClr val="accent4"/>
          </a:effectRef>
          <a:fontRef idx="minor">
            <a:schemeClr val="lt1"/>
          </a:fontRef>
        </p:style>
        <p:txBody>
          <a:bodyPr anchor="ctr"/>
          <a:lstStyle/>
          <a:p>
            <a:pPr marL="457200" indent="-457200" fontAlgn="auto">
              <a:spcBef>
                <a:spcPts val="0"/>
              </a:spcBef>
              <a:spcAft>
                <a:spcPts val="0"/>
              </a:spcAft>
              <a:defRPr/>
            </a:pPr>
            <a:r>
              <a:rPr lang="en-US" b="1">
                <a:solidFill>
                  <a:schemeClr val="bg1"/>
                </a:solidFill>
                <a:latin typeface="Arial" pitchFamily="34" charset="0"/>
                <a:cs typeface="Arial" pitchFamily="34" charset="0"/>
              </a:rPr>
              <a:t>e.  </a:t>
            </a:r>
            <a:r>
              <a:rPr lang="id-ID" b="1" smtClean="0">
                <a:solidFill>
                  <a:schemeClr val="bg1"/>
                </a:solidFill>
                <a:latin typeface="Arial" pitchFamily="34" charset="0"/>
                <a:cs typeface="Arial" pitchFamily="34" charset="0"/>
              </a:rPr>
              <a:t>	</a:t>
            </a:r>
            <a:r>
              <a:rPr lang="en-US" b="1" smtClean="0">
                <a:solidFill>
                  <a:schemeClr val="bg1"/>
                </a:solidFill>
                <a:latin typeface="Arial" pitchFamily="34" charset="0"/>
                <a:cs typeface="Arial" pitchFamily="34" charset="0"/>
              </a:rPr>
              <a:t>Semua </a:t>
            </a:r>
            <a:r>
              <a:rPr lang="en-US" b="1">
                <a:solidFill>
                  <a:schemeClr val="bg1"/>
                </a:solidFill>
                <a:latin typeface="Arial" pitchFamily="34" charset="0"/>
                <a:cs typeface="Arial" pitchFamily="34" charset="0"/>
              </a:rPr>
              <a:t>jawaban salah </a:t>
            </a:r>
          </a:p>
        </p:txBody>
      </p:sp>
      <p:sp>
        <p:nvSpPr>
          <p:cNvPr id="10" name="s1"/>
          <p:cNvSpPr/>
          <p:nvPr/>
        </p:nvSpPr>
        <p:spPr>
          <a:xfrm>
            <a:off x="7954963" y="2362200"/>
            <a:ext cx="685800" cy="685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s2"/>
          <p:cNvSpPr/>
          <p:nvPr/>
        </p:nvSpPr>
        <p:spPr>
          <a:xfrm>
            <a:off x="7954963" y="3200400"/>
            <a:ext cx="685800" cy="685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s3"/>
          <p:cNvSpPr/>
          <p:nvPr/>
        </p:nvSpPr>
        <p:spPr>
          <a:xfrm>
            <a:off x="7954963" y="4038600"/>
            <a:ext cx="685800" cy="685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s4"/>
          <p:cNvSpPr/>
          <p:nvPr/>
        </p:nvSpPr>
        <p:spPr>
          <a:xfrm>
            <a:off x="7954963" y="5562600"/>
            <a:ext cx="685800" cy="685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b"/>
          <p:cNvSpPr/>
          <p:nvPr/>
        </p:nvSpPr>
        <p:spPr>
          <a:xfrm>
            <a:off x="8031163" y="4572000"/>
            <a:ext cx="655637" cy="873125"/>
          </a:xfrm>
          <a:custGeom>
            <a:avLst/>
            <a:gdLst>
              <a:gd name="connsiteX0" fmla="*/ 0 w 655092"/>
              <a:gd name="connsiteY0" fmla="*/ 436728 h 873457"/>
              <a:gd name="connsiteX1" fmla="*/ 204716 w 655092"/>
              <a:gd name="connsiteY1" fmla="*/ 586854 h 873457"/>
              <a:gd name="connsiteX2" fmla="*/ 655092 w 655092"/>
              <a:gd name="connsiteY2" fmla="*/ 0 h 873457"/>
              <a:gd name="connsiteX3" fmla="*/ 245659 w 655092"/>
              <a:gd name="connsiteY3" fmla="*/ 873457 h 873457"/>
              <a:gd name="connsiteX4" fmla="*/ 0 w 655092"/>
              <a:gd name="connsiteY4" fmla="*/ 436728 h 873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092" h="873457">
                <a:moveTo>
                  <a:pt x="0" y="436728"/>
                </a:moveTo>
                <a:lnTo>
                  <a:pt x="204716" y="586854"/>
                </a:lnTo>
                <a:lnTo>
                  <a:pt x="655092" y="0"/>
                </a:lnTo>
                <a:lnTo>
                  <a:pt x="245659" y="873457"/>
                </a:lnTo>
                <a:lnTo>
                  <a:pt x="0" y="436728"/>
                </a:lnTo>
                <a:close/>
              </a:path>
            </a:pathLst>
          </a:cu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exit" presetSubtype="2" fill="hold" grpId="1" nodeType="clickEffect">
                                  <p:stCondLst>
                                    <p:cond delay="0"/>
                                  </p:stCondLst>
                                  <p:childTnLst>
                                    <p:anim calcmode="lin" valueType="num">
                                      <p:cBhvr additive="base">
                                        <p:cTn id="11" dur="500"/>
                                        <p:tgtEl>
                                          <p:spTgt spid="10"/>
                                        </p:tgtEl>
                                        <p:attrNameLst>
                                          <p:attrName>ppt_x</p:attrName>
                                        </p:attrNameLst>
                                      </p:cBhvr>
                                      <p:tavLst>
                                        <p:tav tm="0">
                                          <p:val>
                                            <p:strVal val="ppt_x"/>
                                          </p:val>
                                        </p:tav>
                                        <p:tav tm="100000">
                                          <p:val>
                                            <p:strVal val="1+ppt_w/2"/>
                                          </p:val>
                                        </p:tav>
                                      </p:tavLst>
                                    </p:anim>
                                    <p:anim calcmode="lin" valueType="num">
                                      <p:cBhvr additive="base">
                                        <p:cTn id="12" dur="500"/>
                                        <p:tgtEl>
                                          <p:spTgt spid="10"/>
                                        </p:tgtEl>
                                        <p:attrNameLst>
                                          <p:attrName>ppt_y</p:attrName>
                                        </p:attrNameLst>
                                      </p:cBhvr>
                                      <p:tavLst>
                                        <p:tav tm="0">
                                          <p:val>
                                            <p:strVal val="ppt_y"/>
                                          </p:val>
                                        </p:tav>
                                        <p:tav tm="100000">
                                          <p:val>
                                            <p:strVal val="ppt_y"/>
                                          </p:val>
                                        </p:tav>
                                      </p:tavLst>
                                    </p:anim>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5" presetClass="exit" presetSubtype="10" fill="hold" grpId="1" nodeType="clickEffect">
                                  <p:stCondLst>
                                    <p:cond delay="0"/>
                                  </p:stCondLst>
                                  <p:childTnLst>
                                    <p:animEffect transition="out" filter="checkerboard(across)">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slide(fromBottom)">
                                      <p:cBhvr>
                                        <p:cTn id="31" dur="500"/>
                                        <p:tgtEl>
                                          <p:spTgt spid="11"/>
                                        </p:tgtEl>
                                      </p:cBhvr>
                                    </p:animEffect>
                                  </p:childTnLst>
                                  <p:subTnLst>
                                    <p:audio>
                                      <p:cMediaNode>
                                        <p:cTn display="0" masterRel="sameClick">
                                          <p:stCondLst>
                                            <p:cond evt="begin" delay="0">
                                              <p:tn val="2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6"/>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5" presetClass="exit" presetSubtype="10" fill="hold" grpId="1" nodeType="clickEffect">
                                  <p:stCondLst>
                                    <p:cond delay="0"/>
                                  </p:stCondLst>
                                  <p:childTnLst>
                                    <p:animEffect transition="out" filter="checkerboard(across)">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slide(fromBottom)">
                                      <p:cBhvr>
                                        <p:cTn id="43" dur="500"/>
                                        <p:tgtEl>
                                          <p:spTgt spid="12"/>
                                        </p:tgtEl>
                                      </p:cBhvr>
                                    </p:animEffect>
                                  </p:childTnLst>
                                  <p:subTnLst>
                                    <p:audio>
                                      <p:cMediaNode>
                                        <p:cTn display="0" masterRel="sameClick">
                                          <p:stCondLst>
                                            <p:cond evt="begin" delay="0">
                                              <p:tn val="41"/>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44" restart="whenNotActive" fill="hold" evtFilter="cancelBubble" nodeType="interactiveSeq">
                <p:stCondLst>
                  <p:cond evt="onClick" delay="0">
                    <p:tgtEl>
                      <p:spTgt spid="12"/>
                    </p:tgtEl>
                  </p:cond>
                </p:stCondLst>
                <p:endSync evt="end" delay="0">
                  <p:rtn val="all"/>
                </p:endSync>
                <p:childTnLst>
                  <p:par>
                    <p:cTn id="45" fill="hold">
                      <p:stCondLst>
                        <p:cond delay="0"/>
                      </p:stCondLst>
                      <p:childTnLst>
                        <p:par>
                          <p:cTn id="46" fill="hold">
                            <p:stCondLst>
                              <p:cond delay="0"/>
                            </p:stCondLst>
                            <p:childTnLst>
                              <p:par>
                                <p:cTn id="47" presetID="5" presetClass="exit" presetSubtype="10" fill="hold" grpId="1" nodeType="clickEffect">
                                  <p:stCondLst>
                                    <p:cond delay="0"/>
                                  </p:stCondLst>
                                  <p:childTnLst>
                                    <p:animEffect transition="out" filter="checkerboard(across)">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0" restart="whenNotActive" fill="hold" evtFilter="cancelBubble" nodeType="interactiveSeq">
                <p:stCondLst>
                  <p:cond evt="onClick" delay="0">
                    <p:tgtEl>
                      <p:spTgt spid="9"/>
                    </p:tgtEl>
                  </p:cond>
                </p:stCondLst>
                <p:endSync evt="end" delay="0">
                  <p:rtn val="all"/>
                </p:endSync>
                <p:childTnLst>
                  <p:par>
                    <p:cTn id="51" fill="hold">
                      <p:stCondLst>
                        <p:cond delay="0"/>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slide(fromBottom)">
                                      <p:cBhvr>
                                        <p:cTn id="55" dur="500"/>
                                        <p:tgtEl>
                                          <p:spTgt spid="13"/>
                                        </p:tgtEl>
                                      </p:cBhvr>
                                    </p:animEffect>
                                  </p:childTnLst>
                                  <p:subTnLst>
                                    <p:audio>
                                      <p:cMediaNode>
                                        <p:cTn display="0" masterRel="sameClick">
                                          <p:stCondLst>
                                            <p:cond evt="begin" delay="0">
                                              <p:tn val="53"/>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9"/>
                  </p:tgtEl>
                </p:cond>
              </p:nextCondLst>
            </p:seq>
            <p:seq concurrent="1" nextAc="seek">
              <p:cTn id="56" restart="whenNotActive" fill="hold" evtFilter="cancelBubble" nodeType="interactiveSeq">
                <p:stCondLst>
                  <p:cond evt="onClick" delay="0">
                    <p:tgtEl>
                      <p:spTgt spid="13"/>
                    </p:tgtEl>
                  </p:cond>
                </p:stCondLst>
                <p:endSync evt="end" delay="0">
                  <p:rtn val="all"/>
                </p:endSync>
                <p:childTnLst>
                  <p:par>
                    <p:cTn id="57" fill="hold">
                      <p:stCondLst>
                        <p:cond delay="0"/>
                      </p:stCondLst>
                      <p:childTnLst>
                        <p:par>
                          <p:cTn id="58" fill="hold">
                            <p:stCondLst>
                              <p:cond delay="0"/>
                            </p:stCondLst>
                            <p:childTnLst>
                              <p:par>
                                <p:cTn id="59" presetID="5" presetClass="exit" presetSubtype="10" fill="hold" grpId="1" nodeType="clickEffect">
                                  <p:stCondLst>
                                    <p:cond delay="0"/>
                                  </p:stCondLst>
                                  <p:childTnLst>
                                    <p:animEffect transition="out" filter="checkerboard(across)">
                                      <p:cBhvr>
                                        <p:cTn id="60" dur="500"/>
                                        <p:tgtEl>
                                          <p:spTgt spid="13"/>
                                        </p:tgtEl>
                                      </p:cBhvr>
                                    </p:animEffect>
                                    <p:set>
                                      <p:cBhvr>
                                        <p:cTn id="6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676400" y="838200"/>
            <a:ext cx="6629400" cy="914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0850" indent="-450850" fontAlgn="auto">
              <a:spcBef>
                <a:spcPts val="0"/>
              </a:spcBef>
              <a:spcAft>
                <a:spcPts val="0"/>
              </a:spcAft>
              <a:defRPr/>
            </a:pPr>
            <a:r>
              <a:rPr lang="id-ID" sz="24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2</a:t>
            </a:r>
            <a:r>
              <a:rPr lang="en-US" sz="24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Sebuah gambar vektor memiliki attribut berikut kecuali.</a:t>
            </a:r>
            <a:endParaRPr lang="en-US" sz="240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sp>
        <p:nvSpPr>
          <p:cNvPr id="6" name="a"/>
          <p:cNvSpPr/>
          <p:nvPr/>
        </p:nvSpPr>
        <p:spPr>
          <a:xfrm>
            <a:off x="1600200" y="2286000"/>
            <a:ext cx="6934200" cy="560696"/>
          </a:xfrm>
          <a:prstGeom prst="parallelogram">
            <a:avLst/>
          </a:prstGeom>
        </p:spPr>
        <p:style>
          <a:lnRef idx="1">
            <a:schemeClr val="accent5"/>
          </a:lnRef>
          <a:fillRef idx="3">
            <a:schemeClr val="accent5"/>
          </a:fillRef>
          <a:effectRef idx="2">
            <a:schemeClr val="accent5"/>
          </a:effectRef>
          <a:fontRef idx="minor">
            <a:schemeClr val="lt1"/>
          </a:fontRef>
        </p:style>
        <p:txBody>
          <a:bodyPr anchor="ctr"/>
          <a:lstStyle/>
          <a:p>
            <a:pPr marL="349250" indent="-349250" fontAlgn="auto">
              <a:spcBef>
                <a:spcPts val="0"/>
              </a:spcBef>
              <a:spcAft>
                <a:spcPts val="0"/>
              </a:spcAft>
              <a:defRPr/>
            </a:pPr>
            <a:r>
              <a:rPr lang="en-US" sz="2000" b="1">
                <a:solidFill>
                  <a:srgbClr val="FFFF00"/>
                </a:solidFill>
                <a:latin typeface="Arial" pitchFamily="34" charset="0"/>
                <a:cs typeface="Arial" pitchFamily="34" charset="0"/>
              </a:rPr>
              <a:t>a.  </a:t>
            </a:r>
            <a:r>
              <a:rPr lang="en-US" sz="2000" b="1" smtClean="0">
                <a:solidFill>
                  <a:srgbClr val="FFFF00"/>
                </a:solidFill>
                <a:latin typeface="Arial" pitchFamily="34" charset="0"/>
                <a:cs typeface="Arial" pitchFamily="34" charset="0"/>
              </a:rPr>
              <a:t>Warna CMYK (Cyan Magenta Yellow</a:t>
            </a:r>
            <a:r>
              <a:rPr lang="id-ID" sz="2000" b="1" smtClean="0">
                <a:solidFill>
                  <a:srgbClr val="FFFF00"/>
                </a:solidFill>
                <a:latin typeface="Arial" pitchFamily="34" charset="0"/>
                <a:cs typeface="Arial" pitchFamily="34" charset="0"/>
              </a:rPr>
              <a:t>  B</a:t>
            </a:r>
            <a:r>
              <a:rPr lang="en-US" sz="2000" b="1" smtClean="0">
                <a:solidFill>
                  <a:srgbClr val="FFFF00"/>
                </a:solidFill>
                <a:latin typeface="Arial" pitchFamily="34" charset="0"/>
                <a:cs typeface="Arial" pitchFamily="34" charset="0"/>
              </a:rPr>
              <a:t>l</a:t>
            </a:r>
            <a:r>
              <a:rPr lang="id-ID" sz="2000" b="1" smtClean="0">
                <a:solidFill>
                  <a:srgbClr val="FFFF00"/>
                </a:solidFill>
                <a:latin typeface="Arial" pitchFamily="34" charset="0"/>
                <a:cs typeface="Arial" pitchFamily="34" charset="0"/>
              </a:rPr>
              <a:t>a</a:t>
            </a:r>
            <a:r>
              <a:rPr lang="en-US" sz="2000" b="1" smtClean="0">
                <a:solidFill>
                  <a:srgbClr val="FFFF00"/>
                </a:solidFill>
                <a:latin typeface="Arial" pitchFamily="34" charset="0"/>
                <a:cs typeface="Arial" pitchFamily="34" charset="0"/>
              </a:rPr>
              <a:t>ck)</a:t>
            </a:r>
            <a:endParaRPr lang="en-US" sz="2000" b="1">
              <a:solidFill>
                <a:srgbClr val="FFFF00"/>
              </a:solidFill>
              <a:latin typeface="Arial" pitchFamily="34" charset="0"/>
              <a:cs typeface="Arial" pitchFamily="34" charset="0"/>
            </a:endParaRPr>
          </a:p>
        </p:txBody>
      </p:sp>
      <p:sp>
        <p:nvSpPr>
          <p:cNvPr id="7" name="b"/>
          <p:cNvSpPr/>
          <p:nvPr/>
        </p:nvSpPr>
        <p:spPr>
          <a:xfrm>
            <a:off x="1611592" y="3276600"/>
            <a:ext cx="6934200" cy="560696"/>
          </a:xfrm>
          <a:prstGeom prst="parallelogram">
            <a:avLst/>
          </a:prstGeom>
        </p:spPr>
        <p:style>
          <a:lnRef idx="1">
            <a:schemeClr val="accent5"/>
          </a:lnRef>
          <a:fillRef idx="3">
            <a:schemeClr val="accent5"/>
          </a:fillRef>
          <a:effectRef idx="2">
            <a:schemeClr val="accent5"/>
          </a:effectRef>
          <a:fontRef idx="minor">
            <a:schemeClr val="lt1"/>
          </a:fontRef>
        </p:style>
        <p:txBody>
          <a:bodyPr anchor="ctr"/>
          <a:lstStyle/>
          <a:p>
            <a:pPr fontAlgn="auto">
              <a:spcBef>
                <a:spcPts val="0"/>
              </a:spcBef>
              <a:spcAft>
                <a:spcPts val="0"/>
              </a:spcAft>
              <a:defRPr/>
            </a:pPr>
            <a:r>
              <a:rPr lang="en-US" sz="2000" b="1">
                <a:solidFill>
                  <a:srgbClr val="FFFF00"/>
                </a:solidFill>
                <a:latin typeface="Arial" pitchFamily="34" charset="0"/>
                <a:cs typeface="Arial" pitchFamily="34" charset="0"/>
              </a:rPr>
              <a:t>b.  </a:t>
            </a:r>
            <a:r>
              <a:rPr lang="en-US" sz="2000" b="1" smtClean="0">
                <a:solidFill>
                  <a:srgbClr val="FFFF00"/>
                </a:solidFill>
                <a:latin typeface="Arial" pitchFamily="34" charset="0"/>
                <a:cs typeface="Arial" pitchFamily="34" charset="0"/>
              </a:rPr>
              <a:t>Warn RGB ( Red Green Blue)</a:t>
            </a:r>
            <a:endParaRPr lang="en-US" sz="2000" b="1">
              <a:solidFill>
                <a:srgbClr val="FFFF00"/>
              </a:solidFill>
              <a:latin typeface="Arial" pitchFamily="34" charset="0"/>
              <a:cs typeface="Arial" pitchFamily="34" charset="0"/>
            </a:endParaRPr>
          </a:p>
        </p:txBody>
      </p:sp>
      <p:sp>
        <p:nvSpPr>
          <p:cNvPr id="8" name="c"/>
          <p:cNvSpPr/>
          <p:nvPr/>
        </p:nvSpPr>
        <p:spPr>
          <a:xfrm>
            <a:off x="1611592" y="4142096"/>
            <a:ext cx="6934200" cy="457200"/>
          </a:xfrm>
          <a:prstGeom prst="parallelogram">
            <a:avLst/>
          </a:prstGeom>
        </p:spPr>
        <p:style>
          <a:lnRef idx="1">
            <a:schemeClr val="accent5"/>
          </a:lnRef>
          <a:fillRef idx="3">
            <a:schemeClr val="accent5"/>
          </a:fillRef>
          <a:effectRef idx="2">
            <a:schemeClr val="accent5"/>
          </a:effectRef>
          <a:fontRef idx="minor">
            <a:schemeClr val="lt1"/>
          </a:fontRef>
        </p:style>
        <p:txBody>
          <a:bodyPr anchor="ctr"/>
          <a:lstStyle/>
          <a:p>
            <a:pPr fontAlgn="auto">
              <a:spcBef>
                <a:spcPts val="0"/>
              </a:spcBef>
              <a:spcAft>
                <a:spcPts val="0"/>
              </a:spcAft>
              <a:defRPr/>
            </a:pPr>
            <a:r>
              <a:rPr lang="en-US" sz="2000" b="1">
                <a:solidFill>
                  <a:srgbClr val="FFFF00"/>
                </a:solidFill>
                <a:latin typeface="Arial" pitchFamily="34" charset="0"/>
                <a:cs typeface="Arial" pitchFamily="34" charset="0"/>
              </a:rPr>
              <a:t>c.  </a:t>
            </a:r>
            <a:r>
              <a:rPr lang="en-US" sz="2000" b="1" smtClean="0">
                <a:solidFill>
                  <a:srgbClr val="FFFF00"/>
                </a:solidFill>
                <a:latin typeface="Arial" pitchFamily="34" charset="0"/>
                <a:cs typeface="Arial" pitchFamily="34" charset="0"/>
              </a:rPr>
              <a:t>Type File CDR (CorelDraw)</a:t>
            </a:r>
            <a:endParaRPr lang="en-US" sz="2000" b="1">
              <a:solidFill>
                <a:srgbClr val="FFFF00"/>
              </a:solidFill>
              <a:latin typeface="Arial" pitchFamily="34" charset="0"/>
              <a:cs typeface="Arial" pitchFamily="34" charset="0"/>
            </a:endParaRPr>
          </a:p>
        </p:txBody>
      </p:sp>
      <p:sp>
        <p:nvSpPr>
          <p:cNvPr id="9" name="d"/>
          <p:cNvSpPr/>
          <p:nvPr/>
        </p:nvSpPr>
        <p:spPr>
          <a:xfrm>
            <a:off x="1530910" y="4827896"/>
            <a:ext cx="7010400" cy="685800"/>
          </a:xfrm>
          <a:prstGeom prst="parallelogram">
            <a:avLst/>
          </a:prstGeom>
        </p:spPr>
        <p:style>
          <a:lnRef idx="1">
            <a:schemeClr val="accent5"/>
          </a:lnRef>
          <a:fillRef idx="3">
            <a:schemeClr val="accent5"/>
          </a:fillRef>
          <a:effectRef idx="2">
            <a:schemeClr val="accent5"/>
          </a:effectRef>
          <a:fontRef idx="minor">
            <a:schemeClr val="lt1"/>
          </a:fontRef>
        </p:style>
        <p:txBody>
          <a:bodyPr anchor="ctr"/>
          <a:lstStyle/>
          <a:p>
            <a:pPr fontAlgn="auto">
              <a:spcBef>
                <a:spcPts val="0"/>
              </a:spcBef>
              <a:spcAft>
                <a:spcPts val="0"/>
              </a:spcAft>
              <a:defRPr/>
            </a:pPr>
            <a:r>
              <a:rPr lang="en-US" sz="2000" b="1">
                <a:solidFill>
                  <a:srgbClr val="FFFF00"/>
                </a:solidFill>
                <a:latin typeface="Arial" pitchFamily="34" charset="0"/>
                <a:cs typeface="Arial" pitchFamily="34" charset="0"/>
              </a:rPr>
              <a:t>d.  </a:t>
            </a:r>
            <a:r>
              <a:rPr lang="en-US" sz="2000" b="1" smtClean="0">
                <a:solidFill>
                  <a:srgbClr val="FFFF00"/>
                </a:solidFill>
                <a:latin typeface="Arial" pitchFamily="34" charset="0"/>
                <a:cs typeface="Arial" pitchFamily="34" charset="0"/>
              </a:rPr>
              <a:t>Resolusi</a:t>
            </a:r>
            <a:endParaRPr lang="en-US" sz="2000" b="1">
              <a:solidFill>
                <a:srgbClr val="FFFF00"/>
              </a:solidFill>
              <a:latin typeface="Arial" pitchFamily="34" charset="0"/>
              <a:cs typeface="Arial" pitchFamily="34" charset="0"/>
            </a:endParaRPr>
          </a:p>
        </p:txBody>
      </p:sp>
      <p:sp>
        <p:nvSpPr>
          <p:cNvPr id="10" name="e"/>
          <p:cNvSpPr/>
          <p:nvPr/>
        </p:nvSpPr>
        <p:spPr>
          <a:xfrm>
            <a:off x="1575733" y="5666096"/>
            <a:ext cx="7010400" cy="457200"/>
          </a:xfrm>
          <a:prstGeom prst="parallelogram">
            <a:avLst/>
          </a:prstGeom>
        </p:spPr>
        <p:style>
          <a:lnRef idx="1">
            <a:schemeClr val="accent5"/>
          </a:lnRef>
          <a:fillRef idx="3">
            <a:schemeClr val="accent5"/>
          </a:fillRef>
          <a:effectRef idx="2">
            <a:schemeClr val="accent5"/>
          </a:effectRef>
          <a:fontRef idx="minor">
            <a:schemeClr val="lt1"/>
          </a:fontRef>
        </p:style>
        <p:txBody>
          <a:bodyPr anchor="ctr"/>
          <a:lstStyle/>
          <a:p>
            <a:pPr fontAlgn="auto">
              <a:spcBef>
                <a:spcPts val="0"/>
              </a:spcBef>
              <a:spcAft>
                <a:spcPts val="0"/>
              </a:spcAft>
              <a:defRPr/>
            </a:pPr>
            <a:r>
              <a:rPr lang="en-US" sz="2000" b="1">
                <a:solidFill>
                  <a:srgbClr val="FFFF00"/>
                </a:solidFill>
                <a:latin typeface="Arial" pitchFamily="34" charset="0"/>
                <a:cs typeface="Arial" pitchFamily="34" charset="0"/>
              </a:rPr>
              <a:t>e.  </a:t>
            </a:r>
            <a:r>
              <a:rPr lang="en-US" sz="2000" b="1" smtClean="0">
                <a:solidFill>
                  <a:srgbClr val="FFFF00"/>
                </a:solidFill>
                <a:latin typeface="Arial" pitchFamily="34" charset="0"/>
                <a:cs typeface="Arial" pitchFamily="34" charset="0"/>
              </a:rPr>
              <a:t>Hanya jawaban a dan c benar</a:t>
            </a:r>
            <a:endParaRPr lang="en-US" sz="2000" b="1">
              <a:solidFill>
                <a:srgbClr val="FFFF00"/>
              </a:solidFill>
              <a:latin typeface="Arial" pitchFamily="34" charset="0"/>
              <a:cs typeface="Arial" pitchFamily="34" charset="0"/>
            </a:endParaRPr>
          </a:p>
        </p:txBody>
      </p:sp>
      <p:sp>
        <p:nvSpPr>
          <p:cNvPr id="11" name="s1"/>
          <p:cNvSpPr/>
          <p:nvPr/>
        </p:nvSpPr>
        <p:spPr>
          <a:xfrm>
            <a:off x="8075986" y="2241177"/>
            <a:ext cx="685800" cy="685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s2"/>
          <p:cNvSpPr/>
          <p:nvPr/>
        </p:nvSpPr>
        <p:spPr>
          <a:xfrm>
            <a:off x="8075986" y="3079377"/>
            <a:ext cx="685800" cy="685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s3"/>
          <p:cNvSpPr/>
          <p:nvPr/>
        </p:nvSpPr>
        <p:spPr>
          <a:xfrm>
            <a:off x="8075986" y="3917577"/>
            <a:ext cx="685800" cy="685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s4"/>
          <p:cNvSpPr/>
          <p:nvPr/>
        </p:nvSpPr>
        <p:spPr>
          <a:xfrm>
            <a:off x="8035645" y="5562600"/>
            <a:ext cx="685800" cy="685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b"/>
          <p:cNvSpPr/>
          <p:nvPr/>
        </p:nvSpPr>
        <p:spPr>
          <a:xfrm>
            <a:off x="8152186" y="4450977"/>
            <a:ext cx="655637" cy="873125"/>
          </a:xfrm>
          <a:custGeom>
            <a:avLst/>
            <a:gdLst>
              <a:gd name="connsiteX0" fmla="*/ 0 w 655092"/>
              <a:gd name="connsiteY0" fmla="*/ 436728 h 873457"/>
              <a:gd name="connsiteX1" fmla="*/ 204716 w 655092"/>
              <a:gd name="connsiteY1" fmla="*/ 586854 h 873457"/>
              <a:gd name="connsiteX2" fmla="*/ 655092 w 655092"/>
              <a:gd name="connsiteY2" fmla="*/ 0 h 873457"/>
              <a:gd name="connsiteX3" fmla="*/ 245659 w 655092"/>
              <a:gd name="connsiteY3" fmla="*/ 873457 h 873457"/>
              <a:gd name="connsiteX4" fmla="*/ 0 w 655092"/>
              <a:gd name="connsiteY4" fmla="*/ 436728 h 873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092" h="873457">
                <a:moveTo>
                  <a:pt x="0" y="436728"/>
                </a:moveTo>
                <a:lnTo>
                  <a:pt x="204716" y="586854"/>
                </a:lnTo>
                <a:lnTo>
                  <a:pt x="655092" y="0"/>
                </a:lnTo>
                <a:lnTo>
                  <a:pt x="245659" y="873457"/>
                </a:lnTo>
                <a:lnTo>
                  <a:pt x="0" y="436728"/>
                </a:lnTo>
                <a:close/>
              </a:path>
            </a:pathLst>
          </a:cu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exit" presetSubtype="2" fill="hold" grpId="1" nodeType="clickEffect">
                                  <p:stCondLst>
                                    <p:cond delay="0"/>
                                  </p:stCondLst>
                                  <p:childTnLst>
                                    <p:anim calcmode="lin" valueType="num">
                                      <p:cBhvr additive="base">
                                        <p:cTn id="11" dur="500"/>
                                        <p:tgtEl>
                                          <p:spTgt spid="11"/>
                                        </p:tgtEl>
                                        <p:attrNameLst>
                                          <p:attrName>ppt_x</p:attrName>
                                        </p:attrNameLst>
                                      </p:cBhvr>
                                      <p:tavLst>
                                        <p:tav tm="0">
                                          <p:val>
                                            <p:strVal val="ppt_x"/>
                                          </p:val>
                                        </p:tav>
                                        <p:tav tm="100000">
                                          <p:val>
                                            <p:strVal val="1+ppt_w/2"/>
                                          </p:val>
                                        </p:tav>
                                      </p:tavLst>
                                    </p:anim>
                                    <p:anim calcmode="lin" valueType="num">
                                      <p:cBhvr additive="base">
                                        <p:cTn id="12" dur="500"/>
                                        <p:tgtEl>
                                          <p:spTgt spid="11"/>
                                        </p:tgtEl>
                                        <p:attrNameLst>
                                          <p:attrName>ppt_y</p:attrName>
                                        </p:attrNameLst>
                                      </p:cBhvr>
                                      <p:tavLst>
                                        <p:tav tm="0">
                                          <p:val>
                                            <p:strVal val="ppt_y"/>
                                          </p:val>
                                        </p:tav>
                                        <p:tav tm="100000">
                                          <p:val>
                                            <p:strVal val="ppt_y"/>
                                          </p:val>
                                        </p:tav>
                                      </p:tavLst>
                                    </p:anim>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5" presetClass="exit" presetSubtype="10" fill="hold" grpId="1" nodeType="clickEffect">
                                  <p:stCondLst>
                                    <p:cond delay="0"/>
                                  </p:stCondLst>
                                  <p:childTnLst>
                                    <p:animEffect transition="out" filter="checkerboard(across)">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slide(fromBottom)">
                                      <p:cBhvr>
                                        <p:cTn id="31" dur="500"/>
                                        <p:tgtEl>
                                          <p:spTgt spid="12"/>
                                        </p:tgtEl>
                                      </p:cBhvr>
                                    </p:animEffect>
                                  </p:childTnLst>
                                  <p:subTnLst>
                                    <p:audio>
                                      <p:cMediaNode>
                                        <p:cTn display="0" masterRel="sameClick">
                                          <p:stCondLst>
                                            <p:cond evt="begin" delay="0">
                                              <p:tn val="2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5" presetClass="exit" presetSubtype="10" fill="hold" grpId="1" nodeType="clickEffect">
                                  <p:stCondLst>
                                    <p:cond delay="0"/>
                                  </p:stCondLst>
                                  <p:childTnLst>
                                    <p:animEffect transition="out" filter="checkerboard(across)">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slide(fromBottom)">
                                      <p:cBhvr>
                                        <p:cTn id="43" dur="500"/>
                                        <p:tgtEl>
                                          <p:spTgt spid="13"/>
                                        </p:tgtEl>
                                      </p:cBhvr>
                                    </p:animEffect>
                                  </p:childTnLst>
                                  <p:subTnLst>
                                    <p:audio>
                                      <p:cMediaNode>
                                        <p:cTn display="0" masterRel="sameClick">
                                          <p:stCondLst>
                                            <p:cond evt="begin" delay="0">
                                              <p:tn val="41"/>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8"/>
                  </p:tgtEl>
                </p:cond>
              </p:nextCondLst>
            </p:seq>
            <p:seq concurrent="1" nextAc="seek">
              <p:cTn id="44" restart="whenNotActive" fill="hold" evtFilter="cancelBubble" nodeType="interactiveSeq">
                <p:stCondLst>
                  <p:cond evt="onClick" delay="0">
                    <p:tgtEl>
                      <p:spTgt spid="13"/>
                    </p:tgtEl>
                  </p:cond>
                </p:stCondLst>
                <p:endSync evt="end" delay="0">
                  <p:rtn val="all"/>
                </p:endSync>
                <p:childTnLst>
                  <p:par>
                    <p:cTn id="45" fill="hold">
                      <p:stCondLst>
                        <p:cond delay="0"/>
                      </p:stCondLst>
                      <p:childTnLst>
                        <p:par>
                          <p:cTn id="46" fill="hold">
                            <p:stCondLst>
                              <p:cond delay="0"/>
                            </p:stCondLst>
                            <p:childTnLst>
                              <p:par>
                                <p:cTn id="47" presetID="5" presetClass="exit" presetSubtype="10" fill="hold" grpId="1" nodeType="clickEffect">
                                  <p:stCondLst>
                                    <p:cond delay="0"/>
                                  </p:stCondLst>
                                  <p:childTnLst>
                                    <p:animEffect transition="out" filter="checkerboard(across)">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0" restart="whenNotActive" fill="hold" evtFilter="cancelBubble" nodeType="interactiveSeq">
                <p:stCondLst>
                  <p:cond evt="onClick" delay="0">
                    <p:tgtEl>
                      <p:spTgt spid="10"/>
                    </p:tgtEl>
                  </p:cond>
                </p:stCondLst>
                <p:endSync evt="end" delay="0">
                  <p:rtn val="all"/>
                </p:endSync>
                <p:childTnLst>
                  <p:par>
                    <p:cTn id="51" fill="hold">
                      <p:stCondLst>
                        <p:cond delay="0"/>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slide(fromBottom)">
                                      <p:cBhvr>
                                        <p:cTn id="55" dur="500"/>
                                        <p:tgtEl>
                                          <p:spTgt spid="14"/>
                                        </p:tgtEl>
                                      </p:cBhvr>
                                    </p:animEffect>
                                  </p:childTnLst>
                                  <p:subTnLst>
                                    <p:audio>
                                      <p:cMediaNode>
                                        <p:cTn display="0" masterRel="sameClick">
                                          <p:stCondLst>
                                            <p:cond evt="begin" delay="0">
                                              <p:tn val="53"/>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56" restart="whenNotActive" fill="hold" evtFilter="cancelBubble" nodeType="interactiveSeq">
                <p:stCondLst>
                  <p:cond evt="onClick" delay="0">
                    <p:tgtEl>
                      <p:spTgt spid="14"/>
                    </p:tgtEl>
                  </p:cond>
                </p:stCondLst>
                <p:endSync evt="end" delay="0">
                  <p:rtn val="all"/>
                </p:endSync>
                <p:childTnLst>
                  <p:par>
                    <p:cTn id="57" fill="hold">
                      <p:stCondLst>
                        <p:cond delay="0"/>
                      </p:stCondLst>
                      <p:childTnLst>
                        <p:par>
                          <p:cTn id="58" fill="hold">
                            <p:stCondLst>
                              <p:cond delay="0"/>
                            </p:stCondLst>
                            <p:childTnLst>
                              <p:par>
                                <p:cTn id="59" presetID="5" presetClass="exit" presetSubtype="10" fill="hold" grpId="1" nodeType="clickEffect">
                                  <p:stCondLst>
                                    <p:cond delay="0"/>
                                  </p:stCondLst>
                                  <p:childTnLst>
                                    <p:animEffect transition="out" filter="checkerboard(across)">
                                      <p:cBhvr>
                                        <p:cTn id="60" dur="500"/>
                                        <p:tgtEl>
                                          <p:spTgt spid="14"/>
                                        </p:tgtEl>
                                      </p:cBhvr>
                                    </p:animEffect>
                                    <p:set>
                                      <p:cBhvr>
                                        <p:cTn id="6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676400" y="1066800"/>
            <a:ext cx="6629400" cy="6096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0850" indent="-450850" fontAlgn="auto">
              <a:spcBef>
                <a:spcPts val="0"/>
              </a:spcBef>
              <a:spcAft>
                <a:spcPts val="0"/>
              </a:spcAft>
              <a:defRPr/>
            </a:pPr>
            <a:r>
              <a:rPr lang="id-ID" sz="2400" smtClean="0">
                <a:solidFill>
                  <a:srgbClr val="FFFF00"/>
                </a:solidFill>
                <a:latin typeface="Arial Black" pitchFamily="34" charset="0"/>
              </a:rPr>
              <a:t>3</a:t>
            </a:r>
            <a:r>
              <a:rPr lang="en-US" sz="2400" smtClean="0">
                <a:solidFill>
                  <a:srgbClr val="FFFF00"/>
                </a:solidFill>
                <a:latin typeface="Arial Black" pitchFamily="34" charset="0"/>
              </a:rPr>
              <a:t>.  Salah satu kelebihan grafis komputer berbasis bitmap adalah ?</a:t>
            </a:r>
            <a:endParaRPr lang="en-US" sz="2400">
              <a:solidFill>
                <a:srgbClr val="FFFF00"/>
              </a:solidFill>
              <a:latin typeface="Arial Black" pitchFamily="34" charset="0"/>
            </a:endParaRPr>
          </a:p>
        </p:txBody>
      </p:sp>
      <p:sp>
        <p:nvSpPr>
          <p:cNvPr id="6" name="a"/>
          <p:cNvSpPr/>
          <p:nvPr/>
        </p:nvSpPr>
        <p:spPr>
          <a:xfrm>
            <a:off x="1600200" y="3249304"/>
            <a:ext cx="6934200" cy="560696"/>
          </a:xfrm>
          <a:prstGeom prst="parallelogram">
            <a:avLst/>
          </a:prstGeom>
        </p:spPr>
        <p:style>
          <a:lnRef idx="1">
            <a:schemeClr val="accent6"/>
          </a:lnRef>
          <a:fillRef idx="3">
            <a:schemeClr val="accent6"/>
          </a:fillRef>
          <a:effectRef idx="2">
            <a:schemeClr val="accent6"/>
          </a:effectRef>
          <a:fontRef idx="minor">
            <a:schemeClr val="lt1"/>
          </a:fontRef>
        </p:style>
        <p:txBody>
          <a:bodyPr anchor="ctr"/>
          <a:lstStyle/>
          <a:p>
            <a:pPr marL="355600" indent="-355600" fontAlgn="auto">
              <a:spcBef>
                <a:spcPts val="0"/>
              </a:spcBef>
              <a:spcAft>
                <a:spcPts val="0"/>
              </a:spcAft>
              <a:defRPr/>
            </a:pPr>
            <a:r>
              <a:rPr lang="en-US" b="1" smtClean="0">
                <a:solidFill>
                  <a:srgbClr val="FFFF00"/>
                </a:solidFill>
                <a:latin typeface="Arial" pitchFamily="34" charset="0"/>
                <a:cs typeface="Arial" pitchFamily="34" charset="0"/>
              </a:rPr>
              <a:t>b.  	Ukuran file lebih kecil dibandingkan grafis vektor.</a:t>
            </a:r>
            <a:endParaRPr lang="en-US" b="1">
              <a:solidFill>
                <a:srgbClr val="FFFF00"/>
              </a:solidFill>
              <a:latin typeface="Arial" pitchFamily="34" charset="0"/>
              <a:cs typeface="Arial" pitchFamily="34" charset="0"/>
            </a:endParaRPr>
          </a:p>
        </p:txBody>
      </p:sp>
      <p:sp>
        <p:nvSpPr>
          <p:cNvPr id="7" name="b"/>
          <p:cNvSpPr/>
          <p:nvPr/>
        </p:nvSpPr>
        <p:spPr>
          <a:xfrm>
            <a:off x="1600200" y="4114800"/>
            <a:ext cx="6934200" cy="457200"/>
          </a:xfrm>
          <a:prstGeom prst="parallelogram">
            <a:avLst/>
          </a:prstGeom>
        </p:spPr>
        <p:style>
          <a:lnRef idx="1">
            <a:schemeClr val="accent6"/>
          </a:lnRef>
          <a:fillRef idx="3">
            <a:schemeClr val="accent6"/>
          </a:fillRef>
          <a:effectRef idx="2">
            <a:schemeClr val="accent6"/>
          </a:effectRef>
          <a:fontRef idx="minor">
            <a:schemeClr val="lt1"/>
          </a:fontRef>
        </p:style>
        <p:txBody>
          <a:bodyPr anchor="ctr"/>
          <a:lstStyle/>
          <a:p>
            <a:pPr marL="355600" indent="-355600" fontAlgn="auto">
              <a:spcBef>
                <a:spcPts val="0"/>
              </a:spcBef>
              <a:spcAft>
                <a:spcPts val="0"/>
              </a:spcAft>
              <a:defRPr/>
            </a:pPr>
            <a:r>
              <a:rPr lang="en-US" b="1" smtClean="0">
                <a:solidFill>
                  <a:srgbClr val="FFFF00"/>
                </a:solidFill>
                <a:latin typeface="Arial" pitchFamily="34" charset="0"/>
                <a:cs typeface="Arial" pitchFamily="34" charset="0"/>
              </a:rPr>
              <a:t>c.  Bila disimpan dalam media penyimpanan membutuhkan media yang relatif kecil</a:t>
            </a:r>
            <a:endParaRPr lang="en-US" b="1">
              <a:solidFill>
                <a:srgbClr val="FFFF00"/>
              </a:solidFill>
              <a:latin typeface="Arial" pitchFamily="34" charset="0"/>
              <a:cs typeface="Arial" pitchFamily="34" charset="0"/>
            </a:endParaRPr>
          </a:p>
        </p:txBody>
      </p:sp>
      <p:sp>
        <p:nvSpPr>
          <p:cNvPr id="8" name="c"/>
          <p:cNvSpPr/>
          <p:nvPr/>
        </p:nvSpPr>
        <p:spPr>
          <a:xfrm>
            <a:off x="1600200" y="4876800"/>
            <a:ext cx="6934200" cy="457200"/>
          </a:xfrm>
          <a:prstGeom prst="parallelogram">
            <a:avLst/>
          </a:prstGeom>
        </p:spPr>
        <p:style>
          <a:lnRef idx="1">
            <a:schemeClr val="accent6"/>
          </a:lnRef>
          <a:fillRef idx="3">
            <a:schemeClr val="accent6"/>
          </a:fillRef>
          <a:effectRef idx="2">
            <a:schemeClr val="accent6"/>
          </a:effectRef>
          <a:fontRef idx="minor">
            <a:schemeClr val="lt1"/>
          </a:fontRef>
        </p:style>
        <p:txBody>
          <a:bodyPr anchor="ctr"/>
          <a:lstStyle/>
          <a:p>
            <a:pPr marL="355600" indent="-355600" fontAlgn="auto">
              <a:spcBef>
                <a:spcPts val="0"/>
              </a:spcBef>
              <a:spcAft>
                <a:spcPts val="0"/>
              </a:spcAft>
              <a:defRPr/>
            </a:pPr>
            <a:r>
              <a:rPr lang="en-US" b="1" smtClean="0">
                <a:solidFill>
                  <a:srgbClr val="FFFF00"/>
                </a:solidFill>
                <a:latin typeface="Arial" pitchFamily="34" charset="0"/>
                <a:cs typeface="Arial" pitchFamily="34" charset="0"/>
              </a:rPr>
              <a:t>d.  Memiliki tiga attribut yaitu Resolusi, warna dan type file</a:t>
            </a:r>
            <a:endParaRPr lang="en-US" b="1">
              <a:solidFill>
                <a:srgbClr val="FFFF00"/>
              </a:solidFill>
              <a:latin typeface="Arial" pitchFamily="34" charset="0"/>
              <a:cs typeface="Arial" pitchFamily="34" charset="0"/>
            </a:endParaRPr>
          </a:p>
        </p:txBody>
      </p:sp>
      <p:sp>
        <p:nvSpPr>
          <p:cNvPr id="9" name="d"/>
          <p:cNvSpPr/>
          <p:nvPr/>
        </p:nvSpPr>
        <p:spPr>
          <a:xfrm>
            <a:off x="1588808" y="2411104"/>
            <a:ext cx="7010400" cy="685800"/>
          </a:xfrm>
          <a:prstGeom prst="parallelogram">
            <a:avLst/>
          </a:prstGeom>
        </p:spPr>
        <p:style>
          <a:lnRef idx="1">
            <a:schemeClr val="accent6"/>
          </a:lnRef>
          <a:fillRef idx="3">
            <a:schemeClr val="accent6"/>
          </a:fillRef>
          <a:effectRef idx="2">
            <a:schemeClr val="accent6"/>
          </a:effectRef>
          <a:fontRef idx="minor">
            <a:schemeClr val="lt1"/>
          </a:fontRef>
        </p:style>
        <p:txBody>
          <a:bodyPr anchor="ctr"/>
          <a:lstStyle/>
          <a:p>
            <a:pPr fontAlgn="auto">
              <a:spcBef>
                <a:spcPts val="0"/>
              </a:spcBef>
              <a:spcAft>
                <a:spcPts val="0"/>
              </a:spcAft>
              <a:defRPr/>
            </a:pPr>
            <a:r>
              <a:rPr lang="en-US" b="1" smtClean="0">
                <a:solidFill>
                  <a:srgbClr val="FFFF00"/>
                </a:solidFill>
                <a:latin typeface="Arial" pitchFamily="34" charset="0"/>
                <a:cs typeface="Arial" pitchFamily="34" charset="0"/>
              </a:rPr>
              <a:t>a.  Kemampuan degradasi warna yang kompleks</a:t>
            </a:r>
            <a:endParaRPr lang="en-US" b="1">
              <a:solidFill>
                <a:srgbClr val="FFFF00"/>
              </a:solidFill>
              <a:latin typeface="Arial" pitchFamily="34" charset="0"/>
              <a:cs typeface="Arial" pitchFamily="34" charset="0"/>
            </a:endParaRPr>
          </a:p>
        </p:txBody>
      </p:sp>
      <p:sp>
        <p:nvSpPr>
          <p:cNvPr id="10" name="e"/>
          <p:cNvSpPr/>
          <p:nvPr/>
        </p:nvSpPr>
        <p:spPr>
          <a:xfrm>
            <a:off x="1535392" y="5666096"/>
            <a:ext cx="7010400" cy="457200"/>
          </a:xfrm>
          <a:prstGeom prst="parallelogram">
            <a:avLst/>
          </a:prstGeom>
        </p:spPr>
        <p:style>
          <a:lnRef idx="1">
            <a:schemeClr val="accent6"/>
          </a:lnRef>
          <a:fillRef idx="3">
            <a:schemeClr val="accent6"/>
          </a:fillRef>
          <a:effectRef idx="2">
            <a:schemeClr val="accent6"/>
          </a:effectRef>
          <a:fontRef idx="minor">
            <a:schemeClr val="lt1"/>
          </a:fontRef>
        </p:style>
        <p:txBody>
          <a:bodyPr anchor="ctr"/>
          <a:lstStyle/>
          <a:p>
            <a:pPr marL="355600" indent="-355600" fontAlgn="auto">
              <a:spcBef>
                <a:spcPts val="0"/>
              </a:spcBef>
              <a:spcAft>
                <a:spcPts val="0"/>
              </a:spcAft>
              <a:defRPr/>
            </a:pPr>
            <a:r>
              <a:rPr lang="en-US" b="1">
                <a:solidFill>
                  <a:srgbClr val="FFFF00"/>
                </a:solidFill>
                <a:latin typeface="Arial" pitchFamily="34" charset="0"/>
                <a:cs typeface="Arial" pitchFamily="34" charset="0"/>
              </a:rPr>
              <a:t>e.  </a:t>
            </a:r>
            <a:r>
              <a:rPr lang="en-US" b="1" smtClean="0">
                <a:solidFill>
                  <a:srgbClr val="FFFF00"/>
                </a:solidFill>
                <a:latin typeface="Arial" pitchFamily="34" charset="0"/>
                <a:cs typeface="Arial" pitchFamily="34" charset="0"/>
              </a:rPr>
              <a:t>Bila diperbesar ukurannya gambar tetap halus dan jelas.</a:t>
            </a:r>
            <a:endParaRPr lang="en-US" b="1">
              <a:solidFill>
                <a:srgbClr val="FFFF00"/>
              </a:solidFill>
              <a:latin typeface="Arial" pitchFamily="34" charset="0"/>
              <a:cs typeface="Arial" pitchFamily="34" charset="0"/>
            </a:endParaRPr>
          </a:p>
        </p:txBody>
      </p:sp>
      <p:sp>
        <p:nvSpPr>
          <p:cNvPr id="11" name="s1"/>
          <p:cNvSpPr/>
          <p:nvPr/>
        </p:nvSpPr>
        <p:spPr>
          <a:xfrm>
            <a:off x="7943571" y="3096904"/>
            <a:ext cx="685800" cy="685800"/>
          </a:xfrm>
          <a:prstGeom prst="mathMultiply">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s2"/>
          <p:cNvSpPr/>
          <p:nvPr/>
        </p:nvSpPr>
        <p:spPr>
          <a:xfrm>
            <a:off x="7943571" y="3935104"/>
            <a:ext cx="685800" cy="685800"/>
          </a:xfrm>
          <a:prstGeom prst="mathMultiply">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s3"/>
          <p:cNvSpPr/>
          <p:nvPr/>
        </p:nvSpPr>
        <p:spPr>
          <a:xfrm>
            <a:off x="7943571" y="4773304"/>
            <a:ext cx="685800" cy="685800"/>
          </a:xfrm>
          <a:prstGeom prst="mathMultiply">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s4"/>
          <p:cNvSpPr/>
          <p:nvPr/>
        </p:nvSpPr>
        <p:spPr>
          <a:xfrm>
            <a:off x="7954963" y="5562600"/>
            <a:ext cx="685800" cy="685800"/>
          </a:xfrm>
          <a:prstGeom prst="mathMultiply">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b"/>
          <p:cNvSpPr/>
          <p:nvPr/>
        </p:nvSpPr>
        <p:spPr>
          <a:xfrm>
            <a:off x="8065808" y="2258704"/>
            <a:ext cx="655637" cy="873125"/>
          </a:xfrm>
          <a:custGeom>
            <a:avLst/>
            <a:gdLst>
              <a:gd name="connsiteX0" fmla="*/ 0 w 655092"/>
              <a:gd name="connsiteY0" fmla="*/ 436728 h 873457"/>
              <a:gd name="connsiteX1" fmla="*/ 204716 w 655092"/>
              <a:gd name="connsiteY1" fmla="*/ 586854 h 873457"/>
              <a:gd name="connsiteX2" fmla="*/ 655092 w 655092"/>
              <a:gd name="connsiteY2" fmla="*/ 0 h 873457"/>
              <a:gd name="connsiteX3" fmla="*/ 245659 w 655092"/>
              <a:gd name="connsiteY3" fmla="*/ 873457 h 873457"/>
              <a:gd name="connsiteX4" fmla="*/ 0 w 655092"/>
              <a:gd name="connsiteY4" fmla="*/ 436728 h 873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092" h="873457">
                <a:moveTo>
                  <a:pt x="0" y="436728"/>
                </a:moveTo>
                <a:lnTo>
                  <a:pt x="204716" y="586854"/>
                </a:lnTo>
                <a:lnTo>
                  <a:pt x="655092" y="0"/>
                </a:lnTo>
                <a:lnTo>
                  <a:pt x="245659" y="873457"/>
                </a:lnTo>
                <a:lnTo>
                  <a:pt x="0" y="436728"/>
                </a:lnTo>
                <a:close/>
              </a:path>
            </a:pathLst>
          </a:cu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exit" presetSubtype="2" fill="hold" grpId="1" nodeType="clickEffect">
                                  <p:stCondLst>
                                    <p:cond delay="0"/>
                                  </p:stCondLst>
                                  <p:childTnLst>
                                    <p:anim calcmode="lin" valueType="num">
                                      <p:cBhvr additive="base">
                                        <p:cTn id="11" dur="500"/>
                                        <p:tgtEl>
                                          <p:spTgt spid="11"/>
                                        </p:tgtEl>
                                        <p:attrNameLst>
                                          <p:attrName>ppt_x</p:attrName>
                                        </p:attrNameLst>
                                      </p:cBhvr>
                                      <p:tavLst>
                                        <p:tav tm="0">
                                          <p:val>
                                            <p:strVal val="ppt_x"/>
                                          </p:val>
                                        </p:tav>
                                        <p:tav tm="100000">
                                          <p:val>
                                            <p:strVal val="1+ppt_w/2"/>
                                          </p:val>
                                        </p:tav>
                                      </p:tavLst>
                                    </p:anim>
                                    <p:anim calcmode="lin" valueType="num">
                                      <p:cBhvr additive="base">
                                        <p:cTn id="12" dur="500"/>
                                        <p:tgtEl>
                                          <p:spTgt spid="11"/>
                                        </p:tgtEl>
                                        <p:attrNameLst>
                                          <p:attrName>ppt_y</p:attrName>
                                        </p:attrNameLst>
                                      </p:cBhvr>
                                      <p:tavLst>
                                        <p:tav tm="0">
                                          <p:val>
                                            <p:strVal val="ppt_y"/>
                                          </p:val>
                                        </p:tav>
                                        <p:tav tm="100000">
                                          <p:val>
                                            <p:strVal val="ppt_y"/>
                                          </p:val>
                                        </p:tav>
                                      </p:tavLst>
                                    </p:anim>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5" presetClass="exit" presetSubtype="10" fill="hold" grpId="1" nodeType="clickEffect">
                                  <p:stCondLst>
                                    <p:cond delay="0"/>
                                  </p:stCondLst>
                                  <p:childTnLst>
                                    <p:animEffect transition="out" filter="checkerboard(across)">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slide(fromBottom)">
                                      <p:cBhvr>
                                        <p:cTn id="31" dur="500"/>
                                        <p:tgtEl>
                                          <p:spTgt spid="12"/>
                                        </p:tgtEl>
                                      </p:cBhvr>
                                    </p:animEffect>
                                  </p:childTnLst>
                                  <p:subTnLst>
                                    <p:audio>
                                      <p:cMediaNode>
                                        <p:cTn display="0" masterRel="sameClick">
                                          <p:stCondLst>
                                            <p:cond evt="begin" delay="0">
                                              <p:tn val="2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5" presetClass="exit" presetSubtype="10" fill="hold" grpId="1" nodeType="clickEffect">
                                  <p:stCondLst>
                                    <p:cond delay="0"/>
                                  </p:stCondLst>
                                  <p:childTnLst>
                                    <p:animEffect transition="out" filter="checkerboard(across)">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slide(fromBottom)">
                                      <p:cBhvr>
                                        <p:cTn id="43" dur="500"/>
                                        <p:tgtEl>
                                          <p:spTgt spid="13"/>
                                        </p:tgtEl>
                                      </p:cBhvr>
                                    </p:animEffect>
                                  </p:childTnLst>
                                  <p:subTnLst>
                                    <p:audio>
                                      <p:cMediaNode>
                                        <p:cTn display="0" masterRel="sameClick">
                                          <p:stCondLst>
                                            <p:cond evt="begin" delay="0">
                                              <p:tn val="41"/>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8"/>
                  </p:tgtEl>
                </p:cond>
              </p:nextCondLst>
            </p:seq>
            <p:seq concurrent="1" nextAc="seek">
              <p:cTn id="44" restart="whenNotActive" fill="hold" evtFilter="cancelBubble" nodeType="interactiveSeq">
                <p:stCondLst>
                  <p:cond evt="onClick" delay="0">
                    <p:tgtEl>
                      <p:spTgt spid="13"/>
                    </p:tgtEl>
                  </p:cond>
                </p:stCondLst>
                <p:endSync evt="end" delay="0">
                  <p:rtn val="all"/>
                </p:endSync>
                <p:childTnLst>
                  <p:par>
                    <p:cTn id="45" fill="hold">
                      <p:stCondLst>
                        <p:cond delay="0"/>
                      </p:stCondLst>
                      <p:childTnLst>
                        <p:par>
                          <p:cTn id="46" fill="hold">
                            <p:stCondLst>
                              <p:cond delay="0"/>
                            </p:stCondLst>
                            <p:childTnLst>
                              <p:par>
                                <p:cTn id="47" presetID="5" presetClass="exit" presetSubtype="10" fill="hold" grpId="1" nodeType="clickEffect">
                                  <p:stCondLst>
                                    <p:cond delay="0"/>
                                  </p:stCondLst>
                                  <p:childTnLst>
                                    <p:animEffect transition="out" filter="checkerboard(across)">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0" restart="whenNotActive" fill="hold" evtFilter="cancelBubble" nodeType="interactiveSeq">
                <p:stCondLst>
                  <p:cond evt="onClick" delay="0">
                    <p:tgtEl>
                      <p:spTgt spid="10"/>
                    </p:tgtEl>
                  </p:cond>
                </p:stCondLst>
                <p:endSync evt="end" delay="0">
                  <p:rtn val="all"/>
                </p:endSync>
                <p:childTnLst>
                  <p:par>
                    <p:cTn id="51" fill="hold">
                      <p:stCondLst>
                        <p:cond delay="0"/>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slide(fromBottom)">
                                      <p:cBhvr>
                                        <p:cTn id="55" dur="500"/>
                                        <p:tgtEl>
                                          <p:spTgt spid="14"/>
                                        </p:tgtEl>
                                      </p:cBhvr>
                                    </p:animEffect>
                                  </p:childTnLst>
                                  <p:subTnLst>
                                    <p:audio>
                                      <p:cMediaNode>
                                        <p:cTn display="0" masterRel="sameClick">
                                          <p:stCondLst>
                                            <p:cond evt="begin" delay="0">
                                              <p:tn val="53"/>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56" restart="whenNotActive" fill="hold" evtFilter="cancelBubble" nodeType="interactiveSeq">
                <p:stCondLst>
                  <p:cond evt="onClick" delay="0">
                    <p:tgtEl>
                      <p:spTgt spid="14"/>
                    </p:tgtEl>
                  </p:cond>
                </p:stCondLst>
                <p:endSync evt="end" delay="0">
                  <p:rtn val="all"/>
                </p:endSync>
                <p:childTnLst>
                  <p:par>
                    <p:cTn id="57" fill="hold">
                      <p:stCondLst>
                        <p:cond delay="0"/>
                      </p:stCondLst>
                      <p:childTnLst>
                        <p:par>
                          <p:cTn id="58" fill="hold">
                            <p:stCondLst>
                              <p:cond delay="0"/>
                            </p:stCondLst>
                            <p:childTnLst>
                              <p:par>
                                <p:cTn id="59" presetID="5" presetClass="exit" presetSubtype="10" fill="hold" grpId="1" nodeType="clickEffect">
                                  <p:stCondLst>
                                    <p:cond delay="0"/>
                                  </p:stCondLst>
                                  <p:childTnLst>
                                    <p:animEffect transition="out" filter="checkerboard(across)">
                                      <p:cBhvr>
                                        <p:cTn id="60" dur="500"/>
                                        <p:tgtEl>
                                          <p:spTgt spid="14"/>
                                        </p:tgtEl>
                                      </p:cBhvr>
                                    </p:animEffect>
                                    <p:set>
                                      <p:cBhvr>
                                        <p:cTn id="6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676400" y="1066800"/>
            <a:ext cx="6629400" cy="762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0850" indent="-450850" fontAlgn="auto">
              <a:spcBef>
                <a:spcPts val="0"/>
              </a:spcBef>
              <a:spcAft>
                <a:spcPts val="0"/>
              </a:spcAft>
              <a:defRPr/>
            </a:pPr>
            <a:r>
              <a:rPr lang="id-ID" sz="2400" smtClean="0">
                <a:solidFill>
                  <a:srgbClr val="FFFF00"/>
                </a:solidFill>
                <a:latin typeface="Arial Black" pitchFamily="34" charset="0"/>
              </a:rPr>
              <a:t>4</a:t>
            </a:r>
            <a:r>
              <a:rPr lang="en-US" sz="2400" smtClean="0">
                <a:solidFill>
                  <a:srgbClr val="FFFF00"/>
                </a:solidFill>
                <a:latin typeface="Arial Black" pitchFamily="34" charset="0"/>
              </a:rPr>
              <a:t>.  </a:t>
            </a:r>
            <a:r>
              <a:rPr lang="id-ID" sz="2400" smtClean="0">
                <a:solidFill>
                  <a:srgbClr val="FFFF00"/>
                </a:solidFill>
                <a:latin typeface="Arial Black" pitchFamily="34" charset="0"/>
              </a:rPr>
              <a:t>Manakah Program Berikut ini Program Grafis Vektor</a:t>
            </a:r>
            <a:r>
              <a:rPr lang="en-US" sz="2400" smtClean="0">
                <a:solidFill>
                  <a:srgbClr val="FFFF00"/>
                </a:solidFill>
                <a:latin typeface="Arial Black" pitchFamily="34" charset="0"/>
              </a:rPr>
              <a:t>?</a:t>
            </a:r>
            <a:endParaRPr lang="en-US" sz="2400">
              <a:solidFill>
                <a:srgbClr val="FFFF00"/>
              </a:solidFill>
              <a:latin typeface="Arial Black" pitchFamily="34" charset="0"/>
            </a:endParaRPr>
          </a:p>
        </p:txBody>
      </p:sp>
      <p:sp>
        <p:nvSpPr>
          <p:cNvPr id="6" name="a"/>
          <p:cNvSpPr/>
          <p:nvPr/>
        </p:nvSpPr>
        <p:spPr>
          <a:xfrm>
            <a:off x="1600200" y="3249304"/>
            <a:ext cx="6934200" cy="560696"/>
          </a:xfrm>
          <a:prstGeom prst="parallelogram">
            <a:avLst/>
          </a:prstGeom>
        </p:spPr>
        <p:style>
          <a:lnRef idx="1">
            <a:schemeClr val="accent6"/>
          </a:lnRef>
          <a:fillRef idx="3">
            <a:schemeClr val="accent6"/>
          </a:fillRef>
          <a:effectRef idx="2">
            <a:schemeClr val="accent6"/>
          </a:effectRef>
          <a:fontRef idx="minor">
            <a:schemeClr val="lt1"/>
          </a:fontRef>
        </p:style>
        <p:txBody>
          <a:bodyPr anchor="ctr"/>
          <a:lstStyle/>
          <a:p>
            <a:pPr marL="355600" indent="-355600" fontAlgn="auto">
              <a:spcBef>
                <a:spcPts val="0"/>
              </a:spcBef>
              <a:spcAft>
                <a:spcPts val="0"/>
              </a:spcAft>
              <a:defRPr/>
            </a:pPr>
            <a:r>
              <a:rPr lang="en-US" b="1" smtClean="0">
                <a:solidFill>
                  <a:srgbClr val="FFFF00"/>
                </a:solidFill>
                <a:latin typeface="Arial" pitchFamily="34" charset="0"/>
                <a:cs typeface="Arial" pitchFamily="34" charset="0"/>
              </a:rPr>
              <a:t>b.  	</a:t>
            </a:r>
            <a:r>
              <a:rPr lang="id-ID" b="1" smtClean="0">
                <a:solidFill>
                  <a:srgbClr val="FFFF00"/>
                </a:solidFill>
                <a:latin typeface="Arial" pitchFamily="34" charset="0"/>
                <a:cs typeface="Arial" pitchFamily="34" charset="0"/>
              </a:rPr>
              <a:t>Adobe Ilustrator, Photo Shop</a:t>
            </a:r>
            <a:endParaRPr lang="en-US" b="1">
              <a:solidFill>
                <a:srgbClr val="FFFF00"/>
              </a:solidFill>
              <a:latin typeface="Arial" pitchFamily="34" charset="0"/>
              <a:cs typeface="Arial" pitchFamily="34" charset="0"/>
            </a:endParaRPr>
          </a:p>
        </p:txBody>
      </p:sp>
      <p:sp>
        <p:nvSpPr>
          <p:cNvPr id="7" name="b"/>
          <p:cNvSpPr/>
          <p:nvPr/>
        </p:nvSpPr>
        <p:spPr>
          <a:xfrm>
            <a:off x="1600200" y="4114800"/>
            <a:ext cx="6934200" cy="457200"/>
          </a:xfrm>
          <a:prstGeom prst="parallelogram">
            <a:avLst/>
          </a:prstGeom>
        </p:spPr>
        <p:style>
          <a:lnRef idx="1">
            <a:schemeClr val="accent6"/>
          </a:lnRef>
          <a:fillRef idx="3">
            <a:schemeClr val="accent6"/>
          </a:fillRef>
          <a:effectRef idx="2">
            <a:schemeClr val="accent6"/>
          </a:effectRef>
          <a:fontRef idx="minor">
            <a:schemeClr val="lt1"/>
          </a:fontRef>
        </p:style>
        <p:txBody>
          <a:bodyPr anchor="ctr"/>
          <a:lstStyle/>
          <a:p>
            <a:pPr marL="355600" indent="-355600" fontAlgn="auto">
              <a:spcBef>
                <a:spcPts val="0"/>
              </a:spcBef>
              <a:spcAft>
                <a:spcPts val="0"/>
              </a:spcAft>
              <a:defRPr/>
            </a:pPr>
            <a:r>
              <a:rPr lang="en-US" b="1" smtClean="0">
                <a:solidFill>
                  <a:srgbClr val="FFFF00"/>
                </a:solidFill>
                <a:latin typeface="Arial" pitchFamily="34" charset="0"/>
                <a:cs typeface="Arial" pitchFamily="34" charset="0"/>
              </a:rPr>
              <a:t>c.  </a:t>
            </a:r>
            <a:r>
              <a:rPr lang="id-ID" b="1" smtClean="0">
                <a:solidFill>
                  <a:srgbClr val="FFFF00"/>
                </a:solidFill>
                <a:latin typeface="Arial" pitchFamily="34" charset="0"/>
                <a:cs typeface="Arial" pitchFamily="34" charset="0"/>
              </a:rPr>
              <a:t>CorelDraw, Paint</a:t>
            </a:r>
            <a:endParaRPr lang="en-US" b="1">
              <a:solidFill>
                <a:srgbClr val="FFFF00"/>
              </a:solidFill>
              <a:latin typeface="Arial" pitchFamily="34" charset="0"/>
              <a:cs typeface="Arial" pitchFamily="34" charset="0"/>
            </a:endParaRPr>
          </a:p>
        </p:txBody>
      </p:sp>
      <p:sp>
        <p:nvSpPr>
          <p:cNvPr id="8" name="c"/>
          <p:cNvSpPr/>
          <p:nvPr/>
        </p:nvSpPr>
        <p:spPr>
          <a:xfrm>
            <a:off x="1600200" y="4876800"/>
            <a:ext cx="6934200" cy="457200"/>
          </a:xfrm>
          <a:prstGeom prst="parallelogram">
            <a:avLst/>
          </a:prstGeom>
        </p:spPr>
        <p:style>
          <a:lnRef idx="1">
            <a:schemeClr val="accent6"/>
          </a:lnRef>
          <a:fillRef idx="3">
            <a:schemeClr val="accent6"/>
          </a:fillRef>
          <a:effectRef idx="2">
            <a:schemeClr val="accent6"/>
          </a:effectRef>
          <a:fontRef idx="minor">
            <a:schemeClr val="lt1"/>
          </a:fontRef>
        </p:style>
        <p:txBody>
          <a:bodyPr anchor="ctr"/>
          <a:lstStyle/>
          <a:p>
            <a:pPr marL="355600" indent="-355600" fontAlgn="auto">
              <a:spcBef>
                <a:spcPts val="0"/>
              </a:spcBef>
              <a:spcAft>
                <a:spcPts val="0"/>
              </a:spcAft>
              <a:defRPr/>
            </a:pPr>
            <a:r>
              <a:rPr lang="en-US" b="1" smtClean="0">
                <a:solidFill>
                  <a:srgbClr val="FFFF00"/>
                </a:solidFill>
                <a:latin typeface="Arial" pitchFamily="34" charset="0"/>
                <a:cs typeface="Arial" pitchFamily="34" charset="0"/>
              </a:rPr>
              <a:t>d.  </a:t>
            </a:r>
            <a:r>
              <a:rPr lang="id-ID" b="1" smtClean="0">
                <a:solidFill>
                  <a:srgbClr val="FFFF00"/>
                </a:solidFill>
                <a:latin typeface="Arial" pitchFamily="34" charset="0"/>
                <a:cs typeface="Arial" pitchFamily="34" charset="0"/>
              </a:rPr>
              <a:t>Corel Photopaint, Photo Shop</a:t>
            </a:r>
            <a:endParaRPr lang="en-US" b="1">
              <a:solidFill>
                <a:srgbClr val="FFFF00"/>
              </a:solidFill>
              <a:latin typeface="Arial" pitchFamily="34" charset="0"/>
              <a:cs typeface="Arial" pitchFamily="34" charset="0"/>
            </a:endParaRPr>
          </a:p>
        </p:txBody>
      </p:sp>
      <p:sp>
        <p:nvSpPr>
          <p:cNvPr id="9" name="d"/>
          <p:cNvSpPr/>
          <p:nvPr/>
        </p:nvSpPr>
        <p:spPr>
          <a:xfrm>
            <a:off x="1588808" y="2411104"/>
            <a:ext cx="7010400" cy="560696"/>
          </a:xfrm>
          <a:prstGeom prst="parallelogram">
            <a:avLst/>
          </a:prstGeom>
        </p:spPr>
        <p:style>
          <a:lnRef idx="1">
            <a:schemeClr val="accent6"/>
          </a:lnRef>
          <a:fillRef idx="3">
            <a:schemeClr val="accent6"/>
          </a:fillRef>
          <a:effectRef idx="2">
            <a:schemeClr val="accent6"/>
          </a:effectRef>
          <a:fontRef idx="minor">
            <a:schemeClr val="lt1"/>
          </a:fontRef>
        </p:style>
        <p:txBody>
          <a:bodyPr anchor="ctr"/>
          <a:lstStyle/>
          <a:p>
            <a:pPr fontAlgn="auto">
              <a:spcBef>
                <a:spcPts val="0"/>
              </a:spcBef>
              <a:spcAft>
                <a:spcPts val="0"/>
              </a:spcAft>
              <a:defRPr/>
            </a:pPr>
            <a:r>
              <a:rPr lang="en-US" b="1" smtClean="0">
                <a:solidFill>
                  <a:srgbClr val="FFFF00"/>
                </a:solidFill>
                <a:latin typeface="Arial" pitchFamily="34" charset="0"/>
                <a:cs typeface="Arial" pitchFamily="34" charset="0"/>
              </a:rPr>
              <a:t>a.  </a:t>
            </a:r>
            <a:r>
              <a:rPr lang="id-ID" b="1" smtClean="0">
                <a:solidFill>
                  <a:srgbClr val="FFFF00"/>
                </a:solidFill>
                <a:latin typeface="Arial" pitchFamily="34" charset="0"/>
                <a:cs typeface="Arial" pitchFamily="34" charset="0"/>
              </a:rPr>
              <a:t>CorelDraw, Adobe Ilustrator</a:t>
            </a:r>
            <a:endParaRPr lang="en-US" b="1">
              <a:solidFill>
                <a:srgbClr val="FFFF00"/>
              </a:solidFill>
              <a:latin typeface="Arial" pitchFamily="34" charset="0"/>
              <a:cs typeface="Arial" pitchFamily="34" charset="0"/>
            </a:endParaRPr>
          </a:p>
        </p:txBody>
      </p:sp>
      <p:sp>
        <p:nvSpPr>
          <p:cNvPr id="10" name="e"/>
          <p:cNvSpPr/>
          <p:nvPr/>
        </p:nvSpPr>
        <p:spPr>
          <a:xfrm>
            <a:off x="1535392" y="5666096"/>
            <a:ext cx="7010400" cy="457200"/>
          </a:xfrm>
          <a:prstGeom prst="parallelogram">
            <a:avLst/>
          </a:prstGeom>
        </p:spPr>
        <p:style>
          <a:lnRef idx="1">
            <a:schemeClr val="accent6"/>
          </a:lnRef>
          <a:fillRef idx="3">
            <a:schemeClr val="accent6"/>
          </a:fillRef>
          <a:effectRef idx="2">
            <a:schemeClr val="accent6"/>
          </a:effectRef>
          <a:fontRef idx="minor">
            <a:schemeClr val="lt1"/>
          </a:fontRef>
        </p:style>
        <p:txBody>
          <a:bodyPr anchor="ctr"/>
          <a:lstStyle/>
          <a:p>
            <a:pPr marL="355600" indent="-355600" fontAlgn="auto">
              <a:spcBef>
                <a:spcPts val="0"/>
              </a:spcBef>
              <a:spcAft>
                <a:spcPts val="0"/>
              </a:spcAft>
              <a:defRPr/>
            </a:pPr>
            <a:r>
              <a:rPr lang="en-US" b="1">
                <a:solidFill>
                  <a:srgbClr val="FFFF00"/>
                </a:solidFill>
                <a:latin typeface="Arial" pitchFamily="34" charset="0"/>
                <a:cs typeface="Arial" pitchFamily="34" charset="0"/>
              </a:rPr>
              <a:t>e.  </a:t>
            </a:r>
            <a:r>
              <a:rPr lang="id-ID" b="1" smtClean="0">
                <a:solidFill>
                  <a:srgbClr val="FFFF00"/>
                </a:solidFill>
                <a:latin typeface="Arial" pitchFamily="34" charset="0"/>
                <a:cs typeface="Arial" pitchFamily="34" charset="0"/>
              </a:rPr>
              <a:t>Adobe Photoshop, Macromedia Freehand</a:t>
            </a:r>
            <a:endParaRPr lang="en-US" b="1">
              <a:solidFill>
                <a:srgbClr val="FFFF00"/>
              </a:solidFill>
              <a:latin typeface="Arial" pitchFamily="34" charset="0"/>
              <a:cs typeface="Arial" pitchFamily="34" charset="0"/>
            </a:endParaRPr>
          </a:p>
        </p:txBody>
      </p:sp>
      <p:sp>
        <p:nvSpPr>
          <p:cNvPr id="11" name="s1"/>
          <p:cNvSpPr/>
          <p:nvPr/>
        </p:nvSpPr>
        <p:spPr>
          <a:xfrm>
            <a:off x="7943571" y="3096904"/>
            <a:ext cx="685800" cy="685800"/>
          </a:xfrm>
          <a:prstGeom prst="mathMultiply">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s2"/>
          <p:cNvSpPr/>
          <p:nvPr/>
        </p:nvSpPr>
        <p:spPr>
          <a:xfrm>
            <a:off x="7943571" y="3935104"/>
            <a:ext cx="685800" cy="685800"/>
          </a:xfrm>
          <a:prstGeom prst="mathMultiply">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s3"/>
          <p:cNvSpPr/>
          <p:nvPr/>
        </p:nvSpPr>
        <p:spPr>
          <a:xfrm>
            <a:off x="7943571" y="4773304"/>
            <a:ext cx="685800" cy="685800"/>
          </a:xfrm>
          <a:prstGeom prst="mathMultiply">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s4"/>
          <p:cNvSpPr/>
          <p:nvPr/>
        </p:nvSpPr>
        <p:spPr>
          <a:xfrm>
            <a:off x="7954963" y="5562600"/>
            <a:ext cx="685800" cy="685800"/>
          </a:xfrm>
          <a:prstGeom prst="mathMultiply">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b"/>
          <p:cNvSpPr/>
          <p:nvPr/>
        </p:nvSpPr>
        <p:spPr>
          <a:xfrm>
            <a:off x="8065808" y="2258704"/>
            <a:ext cx="655637" cy="873125"/>
          </a:xfrm>
          <a:custGeom>
            <a:avLst/>
            <a:gdLst>
              <a:gd name="connsiteX0" fmla="*/ 0 w 655092"/>
              <a:gd name="connsiteY0" fmla="*/ 436728 h 873457"/>
              <a:gd name="connsiteX1" fmla="*/ 204716 w 655092"/>
              <a:gd name="connsiteY1" fmla="*/ 586854 h 873457"/>
              <a:gd name="connsiteX2" fmla="*/ 655092 w 655092"/>
              <a:gd name="connsiteY2" fmla="*/ 0 h 873457"/>
              <a:gd name="connsiteX3" fmla="*/ 245659 w 655092"/>
              <a:gd name="connsiteY3" fmla="*/ 873457 h 873457"/>
              <a:gd name="connsiteX4" fmla="*/ 0 w 655092"/>
              <a:gd name="connsiteY4" fmla="*/ 436728 h 873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092" h="873457">
                <a:moveTo>
                  <a:pt x="0" y="436728"/>
                </a:moveTo>
                <a:lnTo>
                  <a:pt x="204716" y="586854"/>
                </a:lnTo>
                <a:lnTo>
                  <a:pt x="655092" y="0"/>
                </a:lnTo>
                <a:lnTo>
                  <a:pt x="245659" y="873457"/>
                </a:lnTo>
                <a:lnTo>
                  <a:pt x="0" y="436728"/>
                </a:lnTo>
                <a:close/>
              </a:path>
            </a:pathLst>
          </a:cu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exit" presetSubtype="2" fill="hold" grpId="1" nodeType="clickEffect">
                                  <p:stCondLst>
                                    <p:cond delay="0"/>
                                  </p:stCondLst>
                                  <p:childTnLst>
                                    <p:anim calcmode="lin" valueType="num">
                                      <p:cBhvr additive="base">
                                        <p:cTn id="11" dur="500"/>
                                        <p:tgtEl>
                                          <p:spTgt spid="11"/>
                                        </p:tgtEl>
                                        <p:attrNameLst>
                                          <p:attrName>ppt_x</p:attrName>
                                        </p:attrNameLst>
                                      </p:cBhvr>
                                      <p:tavLst>
                                        <p:tav tm="0">
                                          <p:val>
                                            <p:strVal val="ppt_x"/>
                                          </p:val>
                                        </p:tav>
                                        <p:tav tm="100000">
                                          <p:val>
                                            <p:strVal val="1+ppt_w/2"/>
                                          </p:val>
                                        </p:tav>
                                      </p:tavLst>
                                    </p:anim>
                                    <p:anim calcmode="lin" valueType="num">
                                      <p:cBhvr additive="base">
                                        <p:cTn id="12" dur="500"/>
                                        <p:tgtEl>
                                          <p:spTgt spid="11"/>
                                        </p:tgtEl>
                                        <p:attrNameLst>
                                          <p:attrName>ppt_y</p:attrName>
                                        </p:attrNameLst>
                                      </p:cBhvr>
                                      <p:tavLst>
                                        <p:tav tm="0">
                                          <p:val>
                                            <p:strVal val="ppt_y"/>
                                          </p:val>
                                        </p:tav>
                                        <p:tav tm="100000">
                                          <p:val>
                                            <p:strVal val="ppt_y"/>
                                          </p:val>
                                        </p:tav>
                                      </p:tavLst>
                                    </p:anim>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5" presetClass="exit" presetSubtype="10" fill="hold" grpId="1" nodeType="clickEffect">
                                  <p:stCondLst>
                                    <p:cond delay="0"/>
                                  </p:stCondLst>
                                  <p:childTnLst>
                                    <p:animEffect transition="out" filter="checkerboard(across)">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slide(fromBottom)">
                                      <p:cBhvr>
                                        <p:cTn id="31" dur="500"/>
                                        <p:tgtEl>
                                          <p:spTgt spid="12"/>
                                        </p:tgtEl>
                                      </p:cBhvr>
                                    </p:animEffect>
                                  </p:childTnLst>
                                  <p:subTnLst>
                                    <p:audio>
                                      <p:cMediaNode>
                                        <p:cTn display="0" masterRel="sameClick">
                                          <p:stCondLst>
                                            <p:cond evt="begin" delay="0">
                                              <p:tn val="2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5" presetClass="exit" presetSubtype="10" fill="hold" grpId="1" nodeType="clickEffect">
                                  <p:stCondLst>
                                    <p:cond delay="0"/>
                                  </p:stCondLst>
                                  <p:childTnLst>
                                    <p:animEffect transition="out" filter="checkerboard(across)">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slide(fromBottom)">
                                      <p:cBhvr>
                                        <p:cTn id="43" dur="500"/>
                                        <p:tgtEl>
                                          <p:spTgt spid="13"/>
                                        </p:tgtEl>
                                      </p:cBhvr>
                                    </p:animEffect>
                                  </p:childTnLst>
                                  <p:subTnLst>
                                    <p:audio>
                                      <p:cMediaNode>
                                        <p:cTn display="0" masterRel="sameClick">
                                          <p:stCondLst>
                                            <p:cond evt="begin" delay="0">
                                              <p:tn val="41"/>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8"/>
                  </p:tgtEl>
                </p:cond>
              </p:nextCondLst>
            </p:seq>
            <p:seq concurrent="1" nextAc="seek">
              <p:cTn id="44" restart="whenNotActive" fill="hold" evtFilter="cancelBubble" nodeType="interactiveSeq">
                <p:stCondLst>
                  <p:cond evt="onClick" delay="0">
                    <p:tgtEl>
                      <p:spTgt spid="13"/>
                    </p:tgtEl>
                  </p:cond>
                </p:stCondLst>
                <p:endSync evt="end" delay="0">
                  <p:rtn val="all"/>
                </p:endSync>
                <p:childTnLst>
                  <p:par>
                    <p:cTn id="45" fill="hold">
                      <p:stCondLst>
                        <p:cond delay="0"/>
                      </p:stCondLst>
                      <p:childTnLst>
                        <p:par>
                          <p:cTn id="46" fill="hold">
                            <p:stCondLst>
                              <p:cond delay="0"/>
                            </p:stCondLst>
                            <p:childTnLst>
                              <p:par>
                                <p:cTn id="47" presetID="5" presetClass="exit" presetSubtype="10" fill="hold" grpId="1" nodeType="clickEffect">
                                  <p:stCondLst>
                                    <p:cond delay="0"/>
                                  </p:stCondLst>
                                  <p:childTnLst>
                                    <p:animEffect transition="out" filter="checkerboard(across)">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0" restart="whenNotActive" fill="hold" evtFilter="cancelBubble" nodeType="interactiveSeq">
                <p:stCondLst>
                  <p:cond evt="onClick" delay="0">
                    <p:tgtEl>
                      <p:spTgt spid="10"/>
                    </p:tgtEl>
                  </p:cond>
                </p:stCondLst>
                <p:endSync evt="end" delay="0">
                  <p:rtn val="all"/>
                </p:endSync>
                <p:childTnLst>
                  <p:par>
                    <p:cTn id="51" fill="hold">
                      <p:stCondLst>
                        <p:cond delay="0"/>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slide(fromBottom)">
                                      <p:cBhvr>
                                        <p:cTn id="55" dur="500"/>
                                        <p:tgtEl>
                                          <p:spTgt spid="14"/>
                                        </p:tgtEl>
                                      </p:cBhvr>
                                    </p:animEffect>
                                  </p:childTnLst>
                                  <p:subTnLst>
                                    <p:audio>
                                      <p:cMediaNode>
                                        <p:cTn display="0" masterRel="sameClick">
                                          <p:stCondLst>
                                            <p:cond evt="begin" delay="0">
                                              <p:tn val="53"/>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56" restart="whenNotActive" fill="hold" evtFilter="cancelBubble" nodeType="interactiveSeq">
                <p:stCondLst>
                  <p:cond evt="onClick" delay="0">
                    <p:tgtEl>
                      <p:spTgt spid="14"/>
                    </p:tgtEl>
                  </p:cond>
                </p:stCondLst>
                <p:endSync evt="end" delay="0">
                  <p:rtn val="all"/>
                </p:endSync>
                <p:childTnLst>
                  <p:par>
                    <p:cTn id="57" fill="hold">
                      <p:stCondLst>
                        <p:cond delay="0"/>
                      </p:stCondLst>
                      <p:childTnLst>
                        <p:par>
                          <p:cTn id="58" fill="hold">
                            <p:stCondLst>
                              <p:cond delay="0"/>
                            </p:stCondLst>
                            <p:childTnLst>
                              <p:par>
                                <p:cTn id="59" presetID="5" presetClass="exit" presetSubtype="10" fill="hold" grpId="1" nodeType="clickEffect">
                                  <p:stCondLst>
                                    <p:cond delay="0"/>
                                  </p:stCondLst>
                                  <p:childTnLst>
                                    <p:animEffect transition="out" filter="checkerboard(across)">
                                      <p:cBhvr>
                                        <p:cTn id="60" dur="500"/>
                                        <p:tgtEl>
                                          <p:spTgt spid="14"/>
                                        </p:tgtEl>
                                      </p:cBhvr>
                                    </p:animEffect>
                                    <p:set>
                                      <p:cBhvr>
                                        <p:cTn id="6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76400" y="1066800"/>
            <a:ext cx="6629400" cy="762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0850" indent="-450850" fontAlgn="auto">
              <a:spcBef>
                <a:spcPts val="0"/>
              </a:spcBef>
              <a:spcAft>
                <a:spcPts val="0"/>
              </a:spcAft>
              <a:defRPr/>
            </a:pPr>
            <a:r>
              <a:rPr lang="id-ID" sz="24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5</a:t>
            </a:r>
            <a:r>
              <a:rPr lang="en-US" sz="24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a:t>
            </a:r>
            <a:r>
              <a:rPr lang="id-ID" sz="24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Berikut adalah adalah karya Grafis dari Vektor adalah..</a:t>
            </a:r>
            <a:r>
              <a:rPr lang="en-US" sz="24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a:t>
            </a:r>
            <a:endParaRPr lang="en-US" sz="240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sp>
        <p:nvSpPr>
          <p:cNvPr id="3" name="a"/>
          <p:cNvSpPr/>
          <p:nvPr/>
        </p:nvSpPr>
        <p:spPr>
          <a:xfrm>
            <a:off x="1600200" y="2286000"/>
            <a:ext cx="6934200" cy="560696"/>
          </a:xfrm>
          <a:prstGeom prst="parallelogram">
            <a:avLst/>
          </a:prstGeom>
        </p:spPr>
        <p:style>
          <a:lnRef idx="1">
            <a:schemeClr val="accent5"/>
          </a:lnRef>
          <a:fillRef idx="3">
            <a:schemeClr val="accent5"/>
          </a:fillRef>
          <a:effectRef idx="2">
            <a:schemeClr val="accent5"/>
          </a:effectRef>
          <a:fontRef idx="minor">
            <a:schemeClr val="lt1"/>
          </a:fontRef>
        </p:style>
        <p:txBody>
          <a:bodyPr anchor="ctr"/>
          <a:lstStyle/>
          <a:p>
            <a:pPr fontAlgn="auto">
              <a:spcBef>
                <a:spcPts val="0"/>
              </a:spcBef>
              <a:spcAft>
                <a:spcPts val="0"/>
              </a:spcAft>
              <a:tabLst>
                <a:tab pos="457200" algn="l"/>
              </a:tabLst>
              <a:defRPr/>
            </a:pPr>
            <a:r>
              <a:rPr lang="en-US" sz="2000" b="1">
                <a:solidFill>
                  <a:srgbClr val="FFFF00"/>
                </a:solidFill>
                <a:latin typeface="Arial" pitchFamily="34" charset="0"/>
                <a:cs typeface="Arial" pitchFamily="34" charset="0"/>
              </a:rPr>
              <a:t>a</a:t>
            </a:r>
            <a:r>
              <a:rPr lang="en-US" sz="2000" b="1" smtClean="0">
                <a:solidFill>
                  <a:srgbClr val="FFFF00"/>
                </a:solidFill>
                <a:latin typeface="Arial" pitchFamily="34" charset="0"/>
                <a:cs typeface="Arial" pitchFamily="34" charset="0"/>
              </a:rPr>
              <a:t>.</a:t>
            </a:r>
            <a:r>
              <a:rPr lang="id-ID" sz="2000" b="1" smtClean="0">
                <a:solidFill>
                  <a:srgbClr val="FFFF00"/>
                </a:solidFill>
                <a:latin typeface="Arial" pitchFamily="34" charset="0"/>
                <a:cs typeface="Arial" pitchFamily="34" charset="0"/>
              </a:rPr>
              <a:t> 	Logo dari Kamera digital</a:t>
            </a:r>
            <a:endParaRPr lang="en-US" sz="2000" b="1">
              <a:solidFill>
                <a:srgbClr val="FFFF00"/>
              </a:solidFill>
              <a:latin typeface="Arial" pitchFamily="34" charset="0"/>
              <a:cs typeface="Arial" pitchFamily="34" charset="0"/>
            </a:endParaRPr>
          </a:p>
        </p:txBody>
      </p:sp>
      <p:sp>
        <p:nvSpPr>
          <p:cNvPr id="4" name="b"/>
          <p:cNvSpPr/>
          <p:nvPr/>
        </p:nvSpPr>
        <p:spPr>
          <a:xfrm>
            <a:off x="1600200" y="3200400"/>
            <a:ext cx="6934200" cy="609600"/>
          </a:xfrm>
          <a:prstGeom prst="parallelogram">
            <a:avLst/>
          </a:prstGeom>
        </p:spPr>
        <p:style>
          <a:lnRef idx="1">
            <a:schemeClr val="accent5"/>
          </a:lnRef>
          <a:fillRef idx="3">
            <a:schemeClr val="accent5"/>
          </a:fillRef>
          <a:effectRef idx="2">
            <a:schemeClr val="accent5"/>
          </a:effectRef>
          <a:fontRef idx="minor">
            <a:schemeClr val="lt1"/>
          </a:fontRef>
        </p:style>
        <p:txBody>
          <a:bodyPr anchor="ctr"/>
          <a:lstStyle/>
          <a:p>
            <a:pPr marL="457200" indent="-457200" fontAlgn="auto">
              <a:spcBef>
                <a:spcPts val="0"/>
              </a:spcBef>
              <a:spcAft>
                <a:spcPts val="0"/>
              </a:spcAft>
              <a:defRPr/>
            </a:pPr>
            <a:r>
              <a:rPr lang="en-US" sz="2000" b="1">
                <a:solidFill>
                  <a:srgbClr val="FFFF00"/>
                </a:solidFill>
                <a:latin typeface="Arial" pitchFamily="34" charset="0"/>
                <a:cs typeface="Arial" pitchFamily="34" charset="0"/>
              </a:rPr>
              <a:t>b.  </a:t>
            </a:r>
            <a:r>
              <a:rPr lang="id-ID" sz="2000" b="1" smtClean="0">
                <a:solidFill>
                  <a:srgbClr val="FFFF00"/>
                </a:solidFill>
                <a:latin typeface="Arial" pitchFamily="34" charset="0"/>
                <a:cs typeface="Arial" pitchFamily="34" charset="0"/>
              </a:rPr>
              <a:t>	Logo dari program CorelDraw yang telah di export ke Bitmap</a:t>
            </a:r>
            <a:endParaRPr lang="en-US" sz="2000" b="1">
              <a:solidFill>
                <a:srgbClr val="FFFF00"/>
              </a:solidFill>
              <a:latin typeface="Arial" pitchFamily="34" charset="0"/>
              <a:cs typeface="Arial" pitchFamily="34" charset="0"/>
            </a:endParaRPr>
          </a:p>
        </p:txBody>
      </p:sp>
      <p:sp>
        <p:nvSpPr>
          <p:cNvPr id="5" name="c"/>
          <p:cNvSpPr/>
          <p:nvPr/>
        </p:nvSpPr>
        <p:spPr>
          <a:xfrm>
            <a:off x="1611592" y="4038600"/>
            <a:ext cx="6934200" cy="560696"/>
          </a:xfrm>
          <a:prstGeom prst="parallelogram">
            <a:avLst/>
          </a:prstGeom>
        </p:spPr>
        <p:style>
          <a:lnRef idx="1">
            <a:schemeClr val="accent5"/>
          </a:lnRef>
          <a:fillRef idx="3">
            <a:schemeClr val="accent5"/>
          </a:fillRef>
          <a:effectRef idx="2">
            <a:schemeClr val="accent5"/>
          </a:effectRef>
          <a:fontRef idx="minor">
            <a:schemeClr val="lt1"/>
          </a:fontRef>
        </p:style>
        <p:txBody>
          <a:bodyPr anchor="ctr"/>
          <a:lstStyle/>
          <a:p>
            <a:pPr fontAlgn="auto">
              <a:spcBef>
                <a:spcPts val="0"/>
              </a:spcBef>
              <a:spcAft>
                <a:spcPts val="0"/>
              </a:spcAft>
              <a:tabLst>
                <a:tab pos="457200" algn="l"/>
              </a:tabLst>
              <a:defRPr/>
            </a:pPr>
            <a:r>
              <a:rPr lang="en-US" sz="2000" b="1">
                <a:solidFill>
                  <a:srgbClr val="FFFF00"/>
                </a:solidFill>
                <a:latin typeface="Arial" pitchFamily="34" charset="0"/>
                <a:cs typeface="Arial" pitchFamily="34" charset="0"/>
              </a:rPr>
              <a:t>c.  </a:t>
            </a:r>
            <a:r>
              <a:rPr lang="id-ID" sz="2000" b="1" smtClean="0">
                <a:solidFill>
                  <a:srgbClr val="FFFF00"/>
                </a:solidFill>
                <a:latin typeface="Arial" pitchFamily="34" charset="0"/>
                <a:cs typeface="Arial" pitchFamily="34" charset="0"/>
              </a:rPr>
              <a:t> 	Photo hasil Scan</a:t>
            </a:r>
            <a:endParaRPr lang="en-US" sz="2000" b="1">
              <a:solidFill>
                <a:srgbClr val="FFFF00"/>
              </a:solidFill>
              <a:latin typeface="Arial" pitchFamily="34" charset="0"/>
              <a:cs typeface="Arial" pitchFamily="34" charset="0"/>
            </a:endParaRPr>
          </a:p>
        </p:txBody>
      </p:sp>
      <p:sp>
        <p:nvSpPr>
          <p:cNvPr id="6" name="d"/>
          <p:cNvSpPr/>
          <p:nvPr/>
        </p:nvSpPr>
        <p:spPr>
          <a:xfrm>
            <a:off x="1611592" y="4827896"/>
            <a:ext cx="7010400" cy="685800"/>
          </a:xfrm>
          <a:prstGeom prst="parallelogram">
            <a:avLst/>
          </a:prstGeom>
        </p:spPr>
        <p:style>
          <a:lnRef idx="1">
            <a:schemeClr val="accent5"/>
          </a:lnRef>
          <a:fillRef idx="3">
            <a:schemeClr val="accent5"/>
          </a:fillRef>
          <a:effectRef idx="2">
            <a:schemeClr val="accent5"/>
          </a:effectRef>
          <a:fontRef idx="minor">
            <a:schemeClr val="lt1"/>
          </a:fontRef>
        </p:style>
        <p:txBody>
          <a:bodyPr anchor="ctr"/>
          <a:lstStyle/>
          <a:p>
            <a:pPr fontAlgn="auto">
              <a:spcBef>
                <a:spcPts val="0"/>
              </a:spcBef>
              <a:spcAft>
                <a:spcPts val="0"/>
              </a:spcAft>
              <a:tabLst>
                <a:tab pos="457200" algn="l"/>
              </a:tabLst>
              <a:defRPr/>
            </a:pPr>
            <a:r>
              <a:rPr lang="en-US" sz="2000" b="1">
                <a:solidFill>
                  <a:srgbClr val="FFFF00"/>
                </a:solidFill>
                <a:latin typeface="Arial" pitchFamily="34" charset="0"/>
                <a:cs typeface="Arial" pitchFamily="34" charset="0"/>
              </a:rPr>
              <a:t>d. </a:t>
            </a:r>
            <a:r>
              <a:rPr lang="id-ID" sz="2000" b="1" smtClean="0">
                <a:solidFill>
                  <a:srgbClr val="FFFF00"/>
                </a:solidFill>
                <a:latin typeface="Arial" pitchFamily="34" charset="0"/>
                <a:cs typeface="Arial" pitchFamily="34" charset="0"/>
              </a:rPr>
              <a:t>	Photo Hasil desain dari Corel Draw</a:t>
            </a:r>
            <a:endParaRPr lang="en-US" sz="2000" b="1">
              <a:solidFill>
                <a:srgbClr val="FFFF00"/>
              </a:solidFill>
              <a:latin typeface="Arial" pitchFamily="34" charset="0"/>
              <a:cs typeface="Arial" pitchFamily="34" charset="0"/>
            </a:endParaRPr>
          </a:p>
        </p:txBody>
      </p:sp>
      <p:sp>
        <p:nvSpPr>
          <p:cNvPr id="7" name="e"/>
          <p:cNvSpPr/>
          <p:nvPr/>
        </p:nvSpPr>
        <p:spPr>
          <a:xfrm>
            <a:off x="1535392" y="5666096"/>
            <a:ext cx="7010400" cy="582304"/>
          </a:xfrm>
          <a:prstGeom prst="parallelogram">
            <a:avLst/>
          </a:prstGeom>
        </p:spPr>
        <p:style>
          <a:lnRef idx="1">
            <a:schemeClr val="accent5"/>
          </a:lnRef>
          <a:fillRef idx="3">
            <a:schemeClr val="accent5"/>
          </a:fillRef>
          <a:effectRef idx="2">
            <a:schemeClr val="accent5"/>
          </a:effectRef>
          <a:fontRef idx="minor">
            <a:schemeClr val="lt1"/>
          </a:fontRef>
        </p:style>
        <p:txBody>
          <a:bodyPr anchor="ctr"/>
          <a:lstStyle/>
          <a:p>
            <a:pPr marL="511175" indent="-511175" fontAlgn="auto">
              <a:spcBef>
                <a:spcPts val="0"/>
              </a:spcBef>
              <a:spcAft>
                <a:spcPts val="0"/>
              </a:spcAft>
              <a:defRPr/>
            </a:pPr>
            <a:r>
              <a:rPr lang="id-ID" sz="2000" b="1" smtClean="0">
                <a:solidFill>
                  <a:srgbClr val="FFFF00"/>
                </a:solidFill>
                <a:latin typeface="Arial" pitchFamily="34" charset="0"/>
                <a:cs typeface="Arial" pitchFamily="34" charset="0"/>
              </a:rPr>
              <a:t> </a:t>
            </a:r>
            <a:r>
              <a:rPr lang="en-US" sz="2000" b="1" smtClean="0">
                <a:solidFill>
                  <a:srgbClr val="FFFF00"/>
                </a:solidFill>
                <a:latin typeface="Arial" pitchFamily="34" charset="0"/>
                <a:cs typeface="Arial" pitchFamily="34" charset="0"/>
              </a:rPr>
              <a:t>e</a:t>
            </a:r>
            <a:r>
              <a:rPr lang="en-US" sz="2000" b="1">
                <a:solidFill>
                  <a:srgbClr val="FFFF00"/>
                </a:solidFill>
                <a:latin typeface="Arial" pitchFamily="34" charset="0"/>
                <a:cs typeface="Arial" pitchFamily="34" charset="0"/>
              </a:rPr>
              <a:t>.  </a:t>
            </a:r>
            <a:r>
              <a:rPr lang="id-ID" sz="2000" b="1" smtClean="0">
                <a:solidFill>
                  <a:srgbClr val="FFFF00"/>
                </a:solidFill>
                <a:latin typeface="Arial" pitchFamily="34" charset="0"/>
                <a:cs typeface="Arial" pitchFamily="34" charset="0"/>
              </a:rPr>
              <a:t>	Undangan pernikahan yang didesain dengan photoshop</a:t>
            </a:r>
            <a:endParaRPr lang="en-US" sz="2000" b="1">
              <a:solidFill>
                <a:srgbClr val="FFFF00"/>
              </a:solidFill>
              <a:latin typeface="Arial" pitchFamily="34" charset="0"/>
              <a:cs typeface="Arial" pitchFamily="34" charset="0"/>
            </a:endParaRPr>
          </a:p>
        </p:txBody>
      </p:sp>
      <p:sp>
        <p:nvSpPr>
          <p:cNvPr id="8" name="s1"/>
          <p:cNvSpPr/>
          <p:nvPr/>
        </p:nvSpPr>
        <p:spPr>
          <a:xfrm>
            <a:off x="7954963" y="2362200"/>
            <a:ext cx="685800" cy="685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2"/>
          <p:cNvSpPr/>
          <p:nvPr/>
        </p:nvSpPr>
        <p:spPr>
          <a:xfrm>
            <a:off x="7954963" y="3200400"/>
            <a:ext cx="685800" cy="685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3"/>
          <p:cNvSpPr/>
          <p:nvPr/>
        </p:nvSpPr>
        <p:spPr>
          <a:xfrm>
            <a:off x="7954963" y="4038600"/>
            <a:ext cx="685800" cy="685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s4"/>
          <p:cNvSpPr/>
          <p:nvPr/>
        </p:nvSpPr>
        <p:spPr>
          <a:xfrm>
            <a:off x="7954963" y="5562600"/>
            <a:ext cx="685800" cy="685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b"/>
          <p:cNvSpPr/>
          <p:nvPr/>
        </p:nvSpPr>
        <p:spPr>
          <a:xfrm>
            <a:off x="8031163" y="4572000"/>
            <a:ext cx="655637" cy="873125"/>
          </a:xfrm>
          <a:custGeom>
            <a:avLst/>
            <a:gdLst>
              <a:gd name="connsiteX0" fmla="*/ 0 w 655092"/>
              <a:gd name="connsiteY0" fmla="*/ 436728 h 873457"/>
              <a:gd name="connsiteX1" fmla="*/ 204716 w 655092"/>
              <a:gd name="connsiteY1" fmla="*/ 586854 h 873457"/>
              <a:gd name="connsiteX2" fmla="*/ 655092 w 655092"/>
              <a:gd name="connsiteY2" fmla="*/ 0 h 873457"/>
              <a:gd name="connsiteX3" fmla="*/ 245659 w 655092"/>
              <a:gd name="connsiteY3" fmla="*/ 873457 h 873457"/>
              <a:gd name="connsiteX4" fmla="*/ 0 w 655092"/>
              <a:gd name="connsiteY4" fmla="*/ 436728 h 873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092" h="873457">
                <a:moveTo>
                  <a:pt x="0" y="436728"/>
                </a:moveTo>
                <a:lnTo>
                  <a:pt x="204716" y="586854"/>
                </a:lnTo>
                <a:lnTo>
                  <a:pt x="655092" y="0"/>
                </a:lnTo>
                <a:lnTo>
                  <a:pt x="245659" y="873457"/>
                </a:lnTo>
                <a:lnTo>
                  <a:pt x="0" y="436728"/>
                </a:lnTo>
                <a:close/>
              </a:path>
            </a:pathLst>
          </a:cu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3"/>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exit" presetSubtype="2" fill="hold" grpId="1" nodeType="clickEffect">
                                  <p:stCondLst>
                                    <p:cond delay="0"/>
                                  </p:stCondLst>
                                  <p:childTnLst>
                                    <p:anim calcmode="lin" valueType="num">
                                      <p:cBhvr additive="base">
                                        <p:cTn id="11" dur="500"/>
                                        <p:tgtEl>
                                          <p:spTgt spid="8"/>
                                        </p:tgtEl>
                                        <p:attrNameLst>
                                          <p:attrName>ppt_x</p:attrName>
                                        </p:attrNameLst>
                                      </p:cBhvr>
                                      <p:tavLst>
                                        <p:tav tm="0">
                                          <p:val>
                                            <p:strVal val="ppt_x"/>
                                          </p:val>
                                        </p:tav>
                                        <p:tav tm="100000">
                                          <p:val>
                                            <p:strVal val="1+ppt_w/2"/>
                                          </p:val>
                                        </p:tav>
                                      </p:tavLst>
                                    </p:anim>
                                    <p:anim calcmode="lin" valueType="num">
                                      <p:cBhvr additive="base">
                                        <p:cTn id="12" dur="500"/>
                                        <p:tgtEl>
                                          <p:spTgt spid="8"/>
                                        </p:tgtEl>
                                        <p:attrNameLst>
                                          <p:attrName>ppt_y</p:attrName>
                                        </p:attrNameLst>
                                      </p:cBhvr>
                                      <p:tavLst>
                                        <p:tav tm="0">
                                          <p:val>
                                            <p:strVal val="ppt_y"/>
                                          </p:val>
                                        </p:tav>
                                        <p:tav tm="100000">
                                          <p:val>
                                            <p:strVal val="ppt_y"/>
                                          </p:val>
                                        </p:tav>
                                      </p:tavLst>
                                    </p:anim>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5" presetClass="exit" presetSubtype="10" fill="hold" grpId="1" nodeType="clickEffect">
                                  <p:stCondLst>
                                    <p:cond delay="0"/>
                                  </p:stCondLst>
                                  <p:childTnLst>
                                    <p:animEffect transition="out" filter="checkerboard(across)">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slide(fromBottom)">
                                      <p:cBhvr>
                                        <p:cTn id="31" dur="500"/>
                                        <p:tgtEl>
                                          <p:spTgt spid="9"/>
                                        </p:tgtEl>
                                      </p:cBhvr>
                                    </p:animEffect>
                                  </p:childTnLst>
                                  <p:subTnLst>
                                    <p:audio>
                                      <p:cMediaNode>
                                        <p:cTn display="0" masterRel="sameClick">
                                          <p:stCondLst>
                                            <p:cond evt="begin" delay="0">
                                              <p:tn val="2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4"/>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5" presetClass="exit" presetSubtype="10" fill="hold" grpId="1" nodeType="clickEffect">
                                  <p:stCondLst>
                                    <p:cond delay="0"/>
                                  </p:stCondLst>
                                  <p:childTnLst>
                                    <p:animEffect transition="out" filter="checkerboard(across)">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slide(fromBottom)">
                                      <p:cBhvr>
                                        <p:cTn id="43" dur="500"/>
                                        <p:tgtEl>
                                          <p:spTgt spid="10"/>
                                        </p:tgtEl>
                                      </p:cBhvr>
                                    </p:animEffect>
                                  </p:childTnLst>
                                  <p:subTnLst>
                                    <p:audio>
                                      <p:cMediaNode>
                                        <p:cTn display="0" masterRel="sameClick">
                                          <p:stCondLst>
                                            <p:cond evt="begin" delay="0">
                                              <p:tn val="41"/>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5"/>
                  </p:tgtEl>
                </p:cond>
              </p:nextCondLst>
            </p:seq>
            <p:seq concurrent="1" nextAc="seek">
              <p:cTn id="44" restart="whenNotActive" fill="hold" evtFilter="cancelBubble" nodeType="interactiveSeq">
                <p:stCondLst>
                  <p:cond evt="onClick" delay="0">
                    <p:tgtEl>
                      <p:spTgt spid="10"/>
                    </p:tgtEl>
                  </p:cond>
                </p:stCondLst>
                <p:endSync evt="end" delay="0">
                  <p:rtn val="all"/>
                </p:endSync>
                <p:childTnLst>
                  <p:par>
                    <p:cTn id="45" fill="hold">
                      <p:stCondLst>
                        <p:cond delay="0"/>
                      </p:stCondLst>
                      <p:childTnLst>
                        <p:par>
                          <p:cTn id="46" fill="hold">
                            <p:stCondLst>
                              <p:cond delay="0"/>
                            </p:stCondLst>
                            <p:childTnLst>
                              <p:par>
                                <p:cTn id="47" presetID="5" presetClass="exit" presetSubtype="10" fill="hold" grpId="1" nodeType="clickEffect">
                                  <p:stCondLst>
                                    <p:cond delay="0"/>
                                  </p:stCondLst>
                                  <p:childTnLst>
                                    <p:animEffect transition="out" filter="checkerboard(across)">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0" restart="whenNotActive" fill="hold" evtFilter="cancelBubble" nodeType="interactiveSeq">
                <p:stCondLst>
                  <p:cond evt="onClick" delay="0">
                    <p:tgtEl>
                      <p:spTgt spid="7"/>
                    </p:tgtEl>
                  </p:cond>
                </p:stCondLst>
                <p:endSync evt="end" delay="0">
                  <p:rtn val="all"/>
                </p:endSync>
                <p:childTnLst>
                  <p:par>
                    <p:cTn id="51" fill="hold">
                      <p:stCondLst>
                        <p:cond delay="0"/>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slide(fromBottom)">
                                      <p:cBhvr>
                                        <p:cTn id="55" dur="500"/>
                                        <p:tgtEl>
                                          <p:spTgt spid="11"/>
                                        </p:tgtEl>
                                      </p:cBhvr>
                                    </p:animEffect>
                                  </p:childTnLst>
                                  <p:subTnLst>
                                    <p:audio>
                                      <p:cMediaNode>
                                        <p:cTn display="0" masterRel="sameClick">
                                          <p:stCondLst>
                                            <p:cond evt="begin" delay="0">
                                              <p:tn val="53"/>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56" restart="whenNotActive" fill="hold" evtFilter="cancelBubble" nodeType="interactiveSeq">
                <p:stCondLst>
                  <p:cond evt="onClick" delay="0">
                    <p:tgtEl>
                      <p:spTgt spid="11"/>
                    </p:tgtEl>
                  </p:cond>
                </p:stCondLst>
                <p:endSync evt="end" delay="0">
                  <p:rtn val="all"/>
                </p:endSync>
                <p:childTnLst>
                  <p:par>
                    <p:cTn id="57" fill="hold">
                      <p:stCondLst>
                        <p:cond delay="0"/>
                      </p:stCondLst>
                      <p:childTnLst>
                        <p:par>
                          <p:cTn id="58" fill="hold">
                            <p:stCondLst>
                              <p:cond delay="0"/>
                            </p:stCondLst>
                            <p:childTnLst>
                              <p:par>
                                <p:cTn id="59" presetID="5" presetClass="exit" presetSubtype="10" fill="hold" grpId="1" nodeType="clickEffect">
                                  <p:stCondLst>
                                    <p:cond delay="0"/>
                                  </p:stCondLst>
                                  <p:childTnLst>
                                    <p:animEffect transition="out" filter="checkerboard(across)">
                                      <p:cBhvr>
                                        <p:cTn id="60" dur="500"/>
                                        <p:tgtEl>
                                          <p:spTgt spid="11"/>
                                        </p:tgtEl>
                                      </p:cBhvr>
                                    </p:animEffect>
                                    <p:set>
                                      <p:cBhvr>
                                        <p:cTn id="6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6248400" cy="808038"/>
          </a:xfrm>
        </p:spPr>
        <p:txBody>
          <a:bodyPr/>
          <a:lstStyle/>
          <a:p>
            <a:r>
              <a:rPr lang="id-ID" b="1" smtClean="0">
                <a:solidFill>
                  <a:srgbClr val="FF0000"/>
                </a:solidFill>
                <a:latin typeface="Arial" pitchFamily="34" charset="0"/>
                <a:cs typeface="Arial" pitchFamily="34" charset="0"/>
              </a:rPr>
              <a:t>Teknik Penilaian</a:t>
            </a:r>
            <a:endParaRPr lang="en-US" b="1">
              <a:solidFill>
                <a:srgbClr val="FF0000"/>
              </a:solidFill>
              <a:latin typeface="Arial" pitchFamily="34" charset="0"/>
              <a:cs typeface="Arial" pitchFamily="34" charset="0"/>
            </a:endParaRPr>
          </a:p>
        </p:txBody>
      </p:sp>
      <p:sp>
        <p:nvSpPr>
          <p:cNvPr id="1025" name="Rectangle 1"/>
          <p:cNvSpPr>
            <a:spLocks noChangeArrowheads="1"/>
          </p:cNvSpPr>
          <p:nvPr/>
        </p:nvSpPr>
        <p:spPr bwMode="auto">
          <a:xfrm>
            <a:off x="1981200" y="1447800"/>
            <a:ext cx="6096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b="1" i="0" u="none" strike="noStrike" cap="none" normalizeH="0" baseline="0" smtClean="0">
                <a:ln>
                  <a:noFill/>
                </a:ln>
                <a:solidFill>
                  <a:schemeClr val="accent6">
                    <a:lumMod val="75000"/>
                  </a:schemeClr>
                </a:solidFill>
                <a:effectLst/>
                <a:latin typeface="Arial" pitchFamily="34" charset="0"/>
                <a:ea typeface="Calibri" pitchFamily="34" charset="0"/>
                <a:cs typeface="Arial" pitchFamily="34" charset="0"/>
              </a:rPr>
              <a:t>Sikap</a:t>
            </a:r>
            <a:endParaRPr kumimoji="0" lang="en-US" b="0" i="0" u="none" strike="noStrike" cap="none" normalizeH="0" baseline="0" smtClean="0">
              <a:ln>
                <a:noFill/>
              </a:ln>
              <a:solidFill>
                <a:schemeClr val="accent6">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d-ID" b="0" i="0" u="none" strike="noStrike" cap="none" normalizeH="0" baseline="0" smtClean="0">
                <a:ln>
                  <a:noFill/>
                </a:ln>
                <a:solidFill>
                  <a:schemeClr val="accent6">
                    <a:lumMod val="75000"/>
                  </a:schemeClr>
                </a:solidFill>
                <a:effectLst/>
                <a:latin typeface="Arial" pitchFamily="34" charset="0"/>
                <a:ea typeface="Calibri" pitchFamily="34" charset="0"/>
                <a:cs typeface="Arial" pitchFamily="34" charset="0"/>
              </a:rPr>
              <a:t>Observasi</a:t>
            </a:r>
            <a:endParaRPr kumimoji="0" lang="en-US" b="0" i="0" u="none" strike="noStrike" cap="none" normalizeH="0" baseline="0" smtClean="0">
              <a:ln>
                <a:noFill/>
              </a:ln>
              <a:solidFill>
                <a:schemeClr val="accent6">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d-ID" b="0" i="0" u="none" strike="noStrike" cap="none" normalizeH="0" baseline="0" smtClean="0">
                <a:ln>
                  <a:noFill/>
                </a:ln>
                <a:solidFill>
                  <a:schemeClr val="accent6">
                    <a:lumMod val="75000"/>
                  </a:schemeClr>
                </a:solidFill>
                <a:effectLst/>
                <a:latin typeface="Arial" pitchFamily="34" charset="0"/>
                <a:ea typeface="Calibri" pitchFamily="34" charset="0"/>
                <a:cs typeface="Arial" pitchFamily="34" charset="0"/>
              </a:rPr>
              <a:t>Penilaian diri</a:t>
            </a:r>
            <a:endParaRPr kumimoji="0" lang="en-US" b="0" i="0" u="none" strike="noStrike" cap="none" normalizeH="0" baseline="0" smtClean="0">
              <a:ln>
                <a:noFill/>
              </a:ln>
              <a:solidFill>
                <a:schemeClr val="accent6">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d-ID" b="0" i="0" u="none" strike="noStrike" cap="none" normalizeH="0" baseline="0" smtClean="0">
                <a:ln>
                  <a:noFill/>
                </a:ln>
                <a:solidFill>
                  <a:schemeClr val="accent6">
                    <a:lumMod val="75000"/>
                  </a:schemeClr>
                </a:solidFill>
                <a:effectLst/>
                <a:latin typeface="Arial" pitchFamily="34" charset="0"/>
                <a:ea typeface="Calibri" pitchFamily="34" charset="0"/>
                <a:cs typeface="Arial" pitchFamily="34" charset="0"/>
              </a:rPr>
              <a:t>Penilaian antarpeserta didik</a:t>
            </a:r>
            <a:endParaRPr kumimoji="0" lang="en-US" b="0" i="0" u="none" strike="noStrike" cap="none" normalizeH="0" baseline="0" smtClean="0">
              <a:ln>
                <a:noFill/>
              </a:ln>
              <a:solidFill>
                <a:schemeClr val="accent6">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d-ID" b="0" i="0" u="none" strike="noStrike" cap="none" normalizeH="0" baseline="0" smtClean="0">
                <a:ln>
                  <a:noFill/>
                </a:ln>
                <a:solidFill>
                  <a:schemeClr val="accent6">
                    <a:lumMod val="75000"/>
                  </a:schemeClr>
                </a:solidFill>
                <a:effectLst/>
                <a:latin typeface="Arial" pitchFamily="34" charset="0"/>
                <a:ea typeface="Calibri" pitchFamily="34" charset="0"/>
                <a:cs typeface="Arial" pitchFamily="34" charset="0"/>
              </a:rPr>
              <a:t>Jurnal</a:t>
            </a:r>
            <a:endParaRPr kumimoji="0" lang="id-ID" b="0" i="0" u="none" strike="noStrike" cap="none" normalizeH="0" baseline="0" smtClean="0">
              <a:ln>
                <a:noFill/>
              </a:ln>
              <a:solidFill>
                <a:schemeClr val="accent6">
                  <a:lumMod val="75000"/>
                </a:schemeClr>
              </a:solidFill>
              <a:effectLst/>
              <a:latin typeface="Arial" pitchFamily="34" charset="0"/>
              <a:cs typeface="Arial" pitchFamily="34" charset="0"/>
            </a:endParaRPr>
          </a:p>
        </p:txBody>
      </p:sp>
      <p:sp>
        <p:nvSpPr>
          <p:cNvPr id="1026" name="Rectangle 2"/>
          <p:cNvSpPr>
            <a:spLocks noChangeArrowheads="1"/>
          </p:cNvSpPr>
          <p:nvPr/>
        </p:nvSpPr>
        <p:spPr bwMode="auto">
          <a:xfrm>
            <a:off x="1981200" y="2971800"/>
            <a:ext cx="60198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b="1" i="0" u="none" strike="noStrike" cap="none" normalizeH="0" baseline="0" smtClean="0">
                <a:ln>
                  <a:noFill/>
                </a:ln>
                <a:solidFill>
                  <a:srgbClr val="00B0F0"/>
                </a:solidFill>
                <a:effectLst/>
                <a:latin typeface="Arial" pitchFamily="34" charset="0"/>
                <a:ea typeface="Calibri" pitchFamily="34" charset="0"/>
                <a:cs typeface="Arial" pitchFamily="34" charset="0"/>
              </a:rPr>
              <a:t>Pengetahuan</a:t>
            </a:r>
            <a:endParaRPr kumimoji="0" lang="en-US" b="0" i="0" u="none" strike="noStrike" cap="none" normalizeH="0" baseline="0" smtClean="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d-ID" b="0" i="0" u="none" strike="noStrike" cap="none" normalizeH="0" baseline="0" smtClean="0">
                <a:ln>
                  <a:noFill/>
                </a:ln>
                <a:solidFill>
                  <a:srgbClr val="00B0F0"/>
                </a:solidFill>
                <a:effectLst/>
                <a:latin typeface="Arial" pitchFamily="34" charset="0"/>
                <a:ea typeface="Calibri" pitchFamily="34" charset="0"/>
                <a:cs typeface="Arial" pitchFamily="34" charset="0"/>
              </a:rPr>
              <a:t>Tes Tulis – Ulangan harian 1,2,3, Ulangan Tengah semester</a:t>
            </a:r>
            <a:endParaRPr kumimoji="0" lang="en-US" b="0" i="0" u="none" strike="noStrike" cap="none" normalizeH="0" baseline="0" smtClean="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d-ID" b="0" i="0" u="none" strike="noStrike" cap="none" normalizeH="0" baseline="0" smtClean="0">
                <a:ln>
                  <a:noFill/>
                </a:ln>
                <a:solidFill>
                  <a:srgbClr val="00B0F0"/>
                </a:solidFill>
                <a:effectLst/>
                <a:latin typeface="Arial" pitchFamily="34" charset="0"/>
                <a:ea typeface="Calibri" pitchFamily="34" charset="0"/>
                <a:cs typeface="Arial" pitchFamily="34" charset="0"/>
              </a:rPr>
              <a:t>Tes lisan</a:t>
            </a:r>
            <a:endParaRPr kumimoji="0" lang="en-US" b="0" i="0" u="none" strike="noStrike" cap="none" normalizeH="0" baseline="0" smtClean="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d-ID" b="0" i="0" u="none" strike="noStrike" cap="none" normalizeH="0" baseline="0" smtClean="0">
                <a:ln>
                  <a:noFill/>
                </a:ln>
                <a:solidFill>
                  <a:srgbClr val="00B0F0"/>
                </a:solidFill>
                <a:effectLst/>
                <a:latin typeface="Arial" pitchFamily="34" charset="0"/>
                <a:ea typeface="Calibri" pitchFamily="34" charset="0"/>
                <a:cs typeface="Arial" pitchFamily="34" charset="0"/>
              </a:rPr>
              <a:t>Penugasan </a:t>
            </a:r>
            <a:r>
              <a:rPr kumimoji="0" lang="id-ID" b="0" i="0" u="none" strike="noStrike" cap="none" normalizeH="0" baseline="0" smtClean="0">
                <a:ln>
                  <a:noFill/>
                </a:ln>
                <a:solidFill>
                  <a:srgbClr val="00B0F0"/>
                </a:solidFill>
                <a:effectLst/>
                <a:latin typeface="Arial" pitchFamily="34" charset="0"/>
                <a:ea typeface="Calibri" pitchFamily="34" charset="0"/>
                <a:cs typeface="Arial" pitchFamily="34" charset="0"/>
                <a:sym typeface="Wingdings" pitchFamily="2" charset="2"/>
              </a:rPr>
              <a:t></a:t>
            </a:r>
            <a:r>
              <a:rPr kumimoji="0" lang="id-ID" b="0" i="0" u="none" strike="noStrike" cap="none" normalizeH="0" baseline="0" smtClean="0">
                <a:ln>
                  <a:noFill/>
                </a:ln>
                <a:solidFill>
                  <a:srgbClr val="00B0F0"/>
                </a:solidFill>
                <a:effectLst/>
                <a:latin typeface="Arial" pitchFamily="34" charset="0"/>
                <a:ea typeface="Calibri" pitchFamily="34" charset="0"/>
                <a:cs typeface="Arial" pitchFamily="34" charset="0"/>
              </a:rPr>
              <a:t> PR</a:t>
            </a:r>
            <a:endParaRPr kumimoji="0" lang="id-ID" b="0" i="0" u="none" strike="noStrike" cap="none" normalizeH="0" baseline="0" smtClean="0">
              <a:ln>
                <a:noFill/>
              </a:ln>
              <a:solidFill>
                <a:srgbClr val="00B0F0"/>
              </a:solidFill>
              <a:effectLst/>
              <a:latin typeface="Arial" pitchFamily="34" charset="0"/>
              <a:ea typeface="Calibri" pitchFamily="34" charset="0"/>
              <a:cs typeface="Arial" pitchFamily="34" charset="0"/>
              <a:sym typeface="Wingdings" pitchFamily="2" charset="2"/>
            </a:endParaRPr>
          </a:p>
        </p:txBody>
      </p:sp>
      <p:sp>
        <p:nvSpPr>
          <p:cNvPr id="1027" name="Rectangle 3"/>
          <p:cNvSpPr>
            <a:spLocks noChangeArrowheads="1"/>
          </p:cNvSpPr>
          <p:nvPr/>
        </p:nvSpPr>
        <p:spPr bwMode="auto">
          <a:xfrm>
            <a:off x="2057400" y="4572000"/>
            <a:ext cx="59436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b="1" i="0" u="none" strike="noStrike" cap="none" normalizeH="0" baseline="0" smtClean="0">
                <a:ln>
                  <a:noFill/>
                </a:ln>
                <a:solidFill>
                  <a:srgbClr val="00B050"/>
                </a:solidFill>
                <a:effectLst/>
                <a:latin typeface="Arial" pitchFamily="34" charset="0"/>
                <a:ea typeface="Calibri" pitchFamily="34" charset="0"/>
                <a:cs typeface="Arial" pitchFamily="34" charset="0"/>
              </a:rPr>
              <a:t>Ketrampilan</a:t>
            </a:r>
            <a:endParaRPr kumimoji="0" lang="en-US" b="0" i="0" u="none" strike="noStrike" cap="none" normalizeH="0" baseline="0" smtClean="0">
              <a:ln>
                <a:noFill/>
              </a:ln>
              <a:solidFill>
                <a:srgbClr val="00B05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d-ID" b="0" i="0" u="none" strike="noStrike" cap="none" normalizeH="0" baseline="0" smtClean="0">
                <a:ln>
                  <a:noFill/>
                </a:ln>
                <a:solidFill>
                  <a:srgbClr val="00B050"/>
                </a:solidFill>
                <a:effectLst/>
                <a:latin typeface="Arial" pitchFamily="34" charset="0"/>
                <a:ea typeface="Calibri" pitchFamily="34" charset="0"/>
                <a:cs typeface="Arial" pitchFamily="34" charset="0"/>
              </a:rPr>
              <a:t>Tes Praktik</a:t>
            </a:r>
            <a:endParaRPr kumimoji="0" lang="en-US" b="0" i="0" u="none" strike="noStrike" cap="none" normalizeH="0" baseline="0" smtClean="0">
              <a:ln>
                <a:noFill/>
              </a:ln>
              <a:solidFill>
                <a:srgbClr val="00B05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d-ID" b="0" i="0" u="none" strike="noStrike" cap="none" normalizeH="0" baseline="0" smtClean="0">
                <a:ln>
                  <a:noFill/>
                </a:ln>
                <a:solidFill>
                  <a:srgbClr val="00B050"/>
                </a:solidFill>
                <a:effectLst/>
                <a:latin typeface="Arial" pitchFamily="34" charset="0"/>
                <a:ea typeface="Calibri" pitchFamily="34" charset="0"/>
                <a:cs typeface="Arial" pitchFamily="34" charset="0"/>
              </a:rPr>
              <a:t>Proyek</a:t>
            </a:r>
            <a:endParaRPr kumimoji="0" lang="en-US" b="0" i="0" u="none" strike="noStrike" cap="none" normalizeH="0" baseline="0" smtClean="0">
              <a:ln>
                <a:noFill/>
              </a:ln>
              <a:solidFill>
                <a:srgbClr val="00B05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d-ID" b="0" i="0" u="none" strike="noStrike" cap="none" normalizeH="0" baseline="0" smtClean="0">
                <a:ln>
                  <a:noFill/>
                </a:ln>
                <a:solidFill>
                  <a:srgbClr val="00B050"/>
                </a:solidFill>
                <a:effectLst/>
                <a:latin typeface="Arial" pitchFamily="34" charset="0"/>
                <a:ea typeface="Calibri" pitchFamily="34" charset="0"/>
                <a:cs typeface="Arial" pitchFamily="34" charset="0"/>
              </a:rPr>
              <a:t>Portofolio</a:t>
            </a:r>
            <a:endParaRPr kumimoji="0" lang="id-ID" b="0" i="0" u="none" strike="noStrike" cap="none" normalizeH="0" baseline="0" smtClean="0">
              <a:ln>
                <a:noFill/>
              </a:ln>
              <a:solidFill>
                <a:srgbClr val="00B05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a:hlinkClick r:id="" action="ppaction://hlinkshowjump?jump=firstslide"/>
          </p:cNvPr>
          <p:cNvSpPr/>
          <p:nvPr/>
        </p:nvSpPr>
        <p:spPr>
          <a:xfrm>
            <a:off x="1828800" y="838200"/>
            <a:ext cx="6781800" cy="5509200"/>
          </a:xfrm>
          <a:prstGeom prst="round1Rect">
            <a:avLst/>
          </a:prstGeom>
          <a:solidFill>
            <a:srgbClr val="00B050"/>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en-US" sz="3200" err="1" smtClean="0">
                <a:latin typeface="Arial" pitchFamily="34" charset="0"/>
                <a:cs typeface="Arial" pitchFamily="34" charset="0"/>
              </a:rPr>
              <a:t>Istilah</a:t>
            </a:r>
            <a:r>
              <a:rPr lang="en-US" sz="3200" smtClean="0">
                <a:latin typeface="Arial" pitchFamily="34" charset="0"/>
                <a:cs typeface="Arial" pitchFamily="34" charset="0"/>
              </a:rPr>
              <a:t> </a:t>
            </a:r>
            <a:r>
              <a:rPr lang="en-US" sz="3200">
                <a:latin typeface="Arial" pitchFamily="34" charset="0"/>
                <a:cs typeface="Arial" pitchFamily="34" charset="0"/>
              </a:rPr>
              <a:t>“</a:t>
            </a:r>
            <a:r>
              <a:rPr lang="en-US" sz="3200" err="1">
                <a:latin typeface="Arial" pitchFamily="34" charset="0"/>
                <a:cs typeface="Arial" pitchFamily="34" charset="0"/>
              </a:rPr>
              <a:t>grafik</a:t>
            </a:r>
            <a:r>
              <a:rPr lang="en-US" sz="3200">
                <a:latin typeface="Arial" pitchFamily="34" charset="0"/>
                <a:cs typeface="Arial" pitchFamily="34" charset="0"/>
              </a:rPr>
              <a:t>” </a:t>
            </a:r>
            <a:r>
              <a:rPr lang="en-US" sz="3200" err="1">
                <a:latin typeface="Arial" pitchFamily="34" charset="0"/>
                <a:cs typeface="Arial" pitchFamily="34" charset="0"/>
              </a:rPr>
              <a:t>di</a:t>
            </a:r>
            <a:r>
              <a:rPr lang="en-US" sz="3200">
                <a:latin typeface="Arial" pitchFamily="34" charset="0"/>
                <a:cs typeface="Arial" pitchFamily="34" charset="0"/>
              </a:rPr>
              <a:t> </a:t>
            </a:r>
            <a:r>
              <a:rPr lang="en-US" sz="3200" err="1">
                <a:latin typeface="Arial" pitchFamily="34" charset="0"/>
                <a:cs typeface="Arial" pitchFamily="34" charset="0"/>
              </a:rPr>
              <a:t>sini</a:t>
            </a:r>
            <a:r>
              <a:rPr lang="en-US" sz="3200">
                <a:latin typeface="Arial" pitchFamily="34" charset="0"/>
                <a:cs typeface="Arial" pitchFamily="34" charset="0"/>
              </a:rPr>
              <a:t> </a:t>
            </a:r>
            <a:r>
              <a:rPr lang="en-US" sz="3200" err="1">
                <a:latin typeface="Arial" pitchFamily="34" charset="0"/>
                <a:cs typeface="Arial" pitchFamily="34" charset="0"/>
              </a:rPr>
              <a:t>berbeda</a:t>
            </a:r>
            <a:r>
              <a:rPr lang="en-US" sz="3200">
                <a:latin typeface="Arial" pitchFamily="34" charset="0"/>
                <a:cs typeface="Arial" pitchFamily="34" charset="0"/>
              </a:rPr>
              <a:t> </a:t>
            </a:r>
            <a:r>
              <a:rPr lang="en-US" sz="3200" err="1">
                <a:latin typeface="Arial" pitchFamily="34" charset="0"/>
                <a:cs typeface="Arial" pitchFamily="34" charset="0"/>
              </a:rPr>
              <a:t>dengan</a:t>
            </a:r>
            <a:r>
              <a:rPr lang="en-US" sz="3200">
                <a:latin typeface="Arial" pitchFamily="34" charset="0"/>
                <a:cs typeface="Arial" pitchFamily="34" charset="0"/>
              </a:rPr>
              <a:t> </a:t>
            </a:r>
            <a:r>
              <a:rPr lang="en-US" sz="3200" err="1">
                <a:latin typeface="Arial" pitchFamily="34" charset="0"/>
                <a:cs typeface="Arial" pitchFamily="34" charset="0"/>
              </a:rPr>
              <a:t>istilah</a:t>
            </a:r>
            <a:r>
              <a:rPr lang="en-US" sz="3200">
                <a:latin typeface="Arial" pitchFamily="34" charset="0"/>
                <a:cs typeface="Arial" pitchFamily="34" charset="0"/>
              </a:rPr>
              <a:t> “</a:t>
            </a:r>
            <a:r>
              <a:rPr lang="en-US" sz="3200" err="1">
                <a:latin typeface="Arial" pitchFamily="34" charset="0"/>
                <a:cs typeface="Arial" pitchFamily="34" charset="0"/>
              </a:rPr>
              <a:t>grafik</a:t>
            </a:r>
            <a:r>
              <a:rPr lang="en-US" sz="3200">
                <a:latin typeface="Arial" pitchFamily="34" charset="0"/>
                <a:cs typeface="Arial" pitchFamily="34" charset="0"/>
              </a:rPr>
              <a:t>” </a:t>
            </a:r>
            <a:r>
              <a:rPr lang="en-US" sz="3200" err="1">
                <a:latin typeface="Arial" pitchFamily="34" charset="0"/>
                <a:cs typeface="Arial" pitchFamily="34" charset="0"/>
              </a:rPr>
              <a:t>pada</a:t>
            </a:r>
            <a:r>
              <a:rPr lang="en-US" sz="3200">
                <a:latin typeface="Arial" pitchFamily="34" charset="0"/>
                <a:cs typeface="Arial" pitchFamily="34" charset="0"/>
              </a:rPr>
              <a:t> </a:t>
            </a:r>
            <a:r>
              <a:rPr lang="en-US" sz="3200" err="1">
                <a:latin typeface="Arial" pitchFamily="34" charset="0"/>
                <a:cs typeface="Arial" pitchFamily="34" charset="0"/>
              </a:rPr>
              <a:t>frase</a:t>
            </a:r>
            <a:r>
              <a:rPr lang="en-US" sz="3200">
                <a:latin typeface="Arial" pitchFamily="34" charset="0"/>
                <a:cs typeface="Arial" pitchFamily="34" charset="0"/>
              </a:rPr>
              <a:t> </a:t>
            </a:r>
            <a:r>
              <a:rPr lang="en-US" sz="3200" err="1">
                <a:latin typeface="Arial" pitchFamily="34" charset="0"/>
                <a:cs typeface="Arial" pitchFamily="34" charset="0"/>
              </a:rPr>
              <a:t>grafik</a:t>
            </a:r>
            <a:r>
              <a:rPr lang="en-US" sz="3200">
                <a:latin typeface="Arial" pitchFamily="34" charset="0"/>
                <a:cs typeface="Arial" pitchFamily="34" charset="0"/>
              </a:rPr>
              <a:t> </a:t>
            </a:r>
            <a:r>
              <a:rPr lang="en-US" sz="3200" err="1">
                <a:latin typeface="Arial" pitchFamily="34" charset="0"/>
                <a:cs typeface="Arial" pitchFamily="34" charset="0"/>
              </a:rPr>
              <a:t>xy</a:t>
            </a:r>
            <a:r>
              <a:rPr lang="en-US" sz="3200">
                <a:latin typeface="Arial" pitchFamily="34" charset="0"/>
                <a:cs typeface="Arial" pitchFamily="34" charset="0"/>
              </a:rPr>
              <a:t>, </a:t>
            </a:r>
            <a:r>
              <a:rPr lang="en-US" sz="3200" err="1">
                <a:latin typeface="Arial" pitchFamily="34" charset="0"/>
                <a:cs typeface="Arial" pitchFamily="34" charset="0"/>
              </a:rPr>
              <a:t>grafik</a:t>
            </a:r>
            <a:r>
              <a:rPr lang="en-US" sz="3200">
                <a:latin typeface="Arial" pitchFamily="34" charset="0"/>
                <a:cs typeface="Arial" pitchFamily="34" charset="0"/>
              </a:rPr>
              <a:t> </a:t>
            </a:r>
            <a:r>
              <a:rPr lang="en-US" sz="3200" err="1">
                <a:latin typeface="Arial" pitchFamily="34" charset="0"/>
                <a:cs typeface="Arial" pitchFamily="34" charset="0"/>
              </a:rPr>
              <a:t>batang</a:t>
            </a:r>
            <a:r>
              <a:rPr lang="en-US" sz="3200">
                <a:latin typeface="Arial" pitchFamily="34" charset="0"/>
                <a:cs typeface="Arial" pitchFamily="34" charset="0"/>
              </a:rPr>
              <a:t>, </a:t>
            </a:r>
            <a:r>
              <a:rPr lang="en-US" sz="3200" err="1">
                <a:latin typeface="Arial" pitchFamily="34" charset="0"/>
                <a:cs typeface="Arial" pitchFamily="34" charset="0"/>
              </a:rPr>
              <a:t>ataupun</a:t>
            </a:r>
            <a:r>
              <a:rPr lang="en-US" sz="3200">
                <a:latin typeface="Arial" pitchFamily="34" charset="0"/>
                <a:cs typeface="Arial" pitchFamily="34" charset="0"/>
              </a:rPr>
              <a:t> </a:t>
            </a:r>
            <a:r>
              <a:rPr lang="en-US" sz="3200" err="1">
                <a:latin typeface="Arial" pitchFamily="34" charset="0"/>
                <a:cs typeface="Arial" pitchFamily="34" charset="0"/>
              </a:rPr>
              <a:t>grafik</a:t>
            </a:r>
            <a:r>
              <a:rPr lang="en-US" sz="3200">
                <a:latin typeface="Arial" pitchFamily="34" charset="0"/>
                <a:cs typeface="Arial" pitchFamily="34" charset="0"/>
              </a:rPr>
              <a:t> </a:t>
            </a:r>
            <a:r>
              <a:rPr lang="en-US" sz="3200" err="1">
                <a:latin typeface="Arial" pitchFamily="34" charset="0"/>
                <a:cs typeface="Arial" pitchFamily="34" charset="0"/>
              </a:rPr>
              <a:t>kelulusan</a:t>
            </a:r>
            <a:r>
              <a:rPr lang="en-US" sz="3200">
                <a:latin typeface="Arial" pitchFamily="34" charset="0"/>
                <a:cs typeface="Arial" pitchFamily="34" charset="0"/>
              </a:rPr>
              <a:t> </a:t>
            </a:r>
            <a:r>
              <a:rPr lang="en-US" sz="3200" err="1">
                <a:latin typeface="Arial" pitchFamily="34" charset="0"/>
                <a:cs typeface="Arial" pitchFamily="34" charset="0"/>
              </a:rPr>
              <a:t>siswa</a:t>
            </a:r>
            <a:r>
              <a:rPr lang="en-US" sz="3200">
                <a:latin typeface="Arial" pitchFamily="34" charset="0"/>
                <a:cs typeface="Arial" pitchFamily="34" charset="0"/>
              </a:rPr>
              <a:t>. </a:t>
            </a:r>
            <a:r>
              <a:rPr lang="en-US" sz="3200" err="1">
                <a:latin typeface="Arial" pitchFamily="34" charset="0"/>
                <a:cs typeface="Arial" pitchFamily="34" charset="0"/>
              </a:rPr>
              <a:t>Grafik</a:t>
            </a:r>
            <a:r>
              <a:rPr lang="en-US" sz="3200">
                <a:latin typeface="Arial" pitchFamily="34" charset="0"/>
                <a:cs typeface="Arial" pitchFamily="34" charset="0"/>
              </a:rPr>
              <a:t> </a:t>
            </a:r>
            <a:r>
              <a:rPr lang="en-US" sz="3200" err="1">
                <a:latin typeface="Arial" pitchFamily="34" charset="0"/>
                <a:cs typeface="Arial" pitchFamily="34" charset="0"/>
              </a:rPr>
              <a:t>dalam</a:t>
            </a:r>
            <a:r>
              <a:rPr lang="en-US" sz="3200">
                <a:latin typeface="Arial" pitchFamily="34" charset="0"/>
                <a:cs typeface="Arial" pitchFamily="34" charset="0"/>
              </a:rPr>
              <a:t> </a:t>
            </a:r>
            <a:r>
              <a:rPr lang="en-US" sz="3200" err="1">
                <a:latin typeface="Arial" pitchFamily="34" charset="0"/>
                <a:cs typeface="Arial" pitchFamily="34" charset="0"/>
              </a:rPr>
              <a:t>hal</a:t>
            </a:r>
            <a:r>
              <a:rPr lang="en-US" sz="3200">
                <a:latin typeface="Arial" pitchFamily="34" charset="0"/>
                <a:cs typeface="Arial" pitchFamily="34" charset="0"/>
              </a:rPr>
              <a:t> </a:t>
            </a:r>
            <a:r>
              <a:rPr lang="en-US" sz="3200" err="1">
                <a:latin typeface="Arial" pitchFamily="34" charset="0"/>
                <a:cs typeface="Arial" pitchFamily="34" charset="0"/>
              </a:rPr>
              <a:t>ini</a:t>
            </a:r>
            <a:r>
              <a:rPr lang="en-US" sz="3200">
                <a:latin typeface="Arial" pitchFamily="34" charset="0"/>
                <a:cs typeface="Arial" pitchFamily="34" charset="0"/>
              </a:rPr>
              <a:t> </a:t>
            </a:r>
            <a:r>
              <a:rPr lang="en-US" sz="3200" err="1">
                <a:latin typeface="Arial" pitchFamily="34" charset="0"/>
                <a:cs typeface="Arial" pitchFamily="34" charset="0"/>
              </a:rPr>
              <a:t>merupakan</a:t>
            </a:r>
            <a:r>
              <a:rPr lang="en-US" sz="3200">
                <a:latin typeface="Arial" pitchFamily="34" charset="0"/>
                <a:cs typeface="Arial" pitchFamily="34" charset="0"/>
              </a:rPr>
              <a:t> </a:t>
            </a:r>
            <a:r>
              <a:rPr lang="en-US" sz="3200" err="1">
                <a:latin typeface="Arial" pitchFamily="34" charset="0"/>
                <a:cs typeface="Arial" pitchFamily="34" charset="0"/>
              </a:rPr>
              <a:t>kata</a:t>
            </a:r>
            <a:r>
              <a:rPr lang="en-US" sz="3200">
                <a:latin typeface="Arial" pitchFamily="34" charset="0"/>
                <a:cs typeface="Arial" pitchFamily="34" charset="0"/>
              </a:rPr>
              <a:t> lain </a:t>
            </a:r>
            <a:r>
              <a:rPr lang="en-US" sz="3200" err="1">
                <a:latin typeface="Arial" pitchFamily="34" charset="0"/>
                <a:cs typeface="Arial" pitchFamily="34" charset="0"/>
              </a:rPr>
              <a:t>dari</a:t>
            </a:r>
            <a:r>
              <a:rPr lang="en-US" sz="3200">
                <a:latin typeface="Arial" pitchFamily="34" charset="0"/>
                <a:cs typeface="Arial" pitchFamily="34" charset="0"/>
              </a:rPr>
              <a:t> </a:t>
            </a:r>
            <a:r>
              <a:rPr lang="en-US" sz="3200" err="1">
                <a:latin typeface="Arial" pitchFamily="34" charset="0"/>
                <a:cs typeface="Arial" pitchFamily="34" charset="0"/>
              </a:rPr>
              <a:t>citra</a:t>
            </a:r>
            <a:r>
              <a:rPr lang="en-US" sz="3200">
                <a:latin typeface="Arial" pitchFamily="34" charset="0"/>
                <a:cs typeface="Arial" pitchFamily="34" charset="0"/>
              </a:rPr>
              <a:t> visual </a:t>
            </a:r>
            <a:r>
              <a:rPr lang="en-US" sz="3200" i="1">
                <a:latin typeface="Arial" pitchFamily="34" charset="0"/>
                <a:cs typeface="Arial" pitchFamily="34" charset="0"/>
              </a:rPr>
              <a:t>(image)</a:t>
            </a:r>
            <a:r>
              <a:rPr lang="en-US" sz="3200">
                <a:latin typeface="Arial" pitchFamily="34" charset="0"/>
                <a:cs typeface="Arial" pitchFamily="34" charset="0"/>
              </a:rPr>
              <a:t>, </a:t>
            </a:r>
            <a:r>
              <a:rPr lang="en-US" sz="3200" err="1">
                <a:latin typeface="Arial" pitchFamily="34" charset="0"/>
                <a:cs typeface="Arial" pitchFamily="34" charset="0"/>
              </a:rPr>
              <a:t>atau</a:t>
            </a:r>
            <a:r>
              <a:rPr lang="en-US" sz="3200">
                <a:latin typeface="Arial" pitchFamily="34" charset="0"/>
                <a:cs typeface="Arial" pitchFamily="34" charset="0"/>
              </a:rPr>
              <a:t> </a:t>
            </a:r>
            <a:r>
              <a:rPr lang="en-US" sz="3200" err="1">
                <a:latin typeface="Arial" pitchFamily="34" charset="0"/>
                <a:cs typeface="Arial" pitchFamily="34" charset="0"/>
              </a:rPr>
              <a:t>secara</a:t>
            </a:r>
            <a:r>
              <a:rPr lang="en-US" sz="3200">
                <a:latin typeface="Arial" pitchFamily="34" charset="0"/>
                <a:cs typeface="Arial" pitchFamily="34" charset="0"/>
              </a:rPr>
              <a:t> </a:t>
            </a:r>
            <a:r>
              <a:rPr lang="en-US" sz="3200" err="1">
                <a:latin typeface="Arial" pitchFamily="34" charset="0"/>
                <a:cs typeface="Arial" pitchFamily="34" charset="0"/>
              </a:rPr>
              <a:t>umum</a:t>
            </a:r>
            <a:r>
              <a:rPr lang="en-US" sz="3200">
                <a:latin typeface="Arial" pitchFamily="34" charset="0"/>
                <a:cs typeface="Arial" pitchFamily="34" charset="0"/>
              </a:rPr>
              <a:t> </a:t>
            </a:r>
            <a:r>
              <a:rPr lang="en-US" sz="3200" err="1">
                <a:latin typeface="Arial" pitchFamily="34" charset="0"/>
                <a:cs typeface="Arial" pitchFamily="34" charset="0"/>
              </a:rPr>
              <a:t>kita</a:t>
            </a:r>
            <a:r>
              <a:rPr lang="en-US" sz="3200">
                <a:latin typeface="Arial" pitchFamily="34" charset="0"/>
                <a:cs typeface="Arial" pitchFamily="34" charset="0"/>
              </a:rPr>
              <a:t> </a:t>
            </a:r>
            <a:r>
              <a:rPr lang="en-US" sz="3200" err="1">
                <a:latin typeface="Arial" pitchFamily="34" charset="0"/>
                <a:cs typeface="Arial" pitchFamily="34" charset="0"/>
              </a:rPr>
              <a:t>sebut</a:t>
            </a:r>
            <a:r>
              <a:rPr lang="en-US" sz="3200">
                <a:latin typeface="Arial" pitchFamily="34" charset="0"/>
                <a:cs typeface="Arial" pitchFamily="34" charset="0"/>
              </a:rPr>
              <a:t> </a:t>
            </a:r>
            <a:r>
              <a:rPr lang="en-US" sz="3200" err="1">
                <a:latin typeface="Arial" pitchFamily="34" charset="0"/>
                <a:cs typeface="Arial" pitchFamily="34" charset="0"/>
              </a:rPr>
              <a:t>sebagai</a:t>
            </a:r>
            <a:r>
              <a:rPr lang="en-US" sz="3200">
                <a:latin typeface="Arial" pitchFamily="34" charset="0"/>
                <a:cs typeface="Arial" pitchFamily="34" charset="0"/>
              </a:rPr>
              <a:t> “</a:t>
            </a:r>
            <a:r>
              <a:rPr lang="en-US" sz="3200" err="1">
                <a:latin typeface="Arial" pitchFamily="34" charset="0"/>
                <a:cs typeface="Arial" pitchFamily="34" charset="0"/>
              </a:rPr>
              <a:t>gambar</a:t>
            </a:r>
            <a:r>
              <a:rPr lang="en-US" sz="3200" smtClean="0">
                <a:latin typeface="Arial" pitchFamily="34" charset="0"/>
                <a:cs typeface="Arial" pitchFamily="34" charset="0"/>
              </a:rPr>
              <a:t>”.</a:t>
            </a:r>
          </a:p>
          <a:p>
            <a:pPr algn="just"/>
            <a:r>
              <a:rPr lang="en-US" sz="3200" err="1" smtClean="0">
                <a:latin typeface="Arial" pitchFamily="34" charset="0"/>
                <a:cs typeface="Arial" pitchFamily="34" charset="0"/>
              </a:rPr>
              <a:t>Seni</a:t>
            </a:r>
            <a:r>
              <a:rPr lang="en-US" sz="3200" smtClean="0">
                <a:latin typeface="Arial" pitchFamily="34" charset="0"/>
                <a:cs typeface="Arial" pitchFamily="34" charset="0"/>
              </a:rPr>
              <a:t> </a:t>
            </a:r>
            <a:r>
              <a:rPr lang="en-US" sz="3200" err="1" smtClean="0">
                <a:latin typeface="Arial" pitchFamily="34" charset="0"/>
                <a:cs typeface="Arial" pitchFamily="34" charset="0"/>
              </a:rPr>
              <a:t>Grafis</a:t>
            </a:r>
            <a:r>
              <a:rPr lang="en-US" sz="3200" smtClean="0">
                <a:latin typeface="Arial" pitchFamily="34" charset="0"/>
                <a:cs typeface="Arial" pitchFamily="34" charset="0"/>
              </a:rPr>
              <a:t>/graphic Arts, </a:t>
            </a:r>
            <a:r>
              <a:rPr lang="en-US" sz="3200" err="1" smtClean="0">
                <a:latin typeface="Arial" pitchFamily="34" charset="0"/>
                <a:cs typeface="Arial" pitchFamily="34" charset="0"/>
              </a:rPr>
              <a:t>termasuk</a:t>
            </a:r>
            <a:r>
              <a:rPr lang="en-US" sz="3200" smtClean="0">
                <a:latin typeface="Arial" pitchFamily="34" charset="0"/>
                <a:cs typeface="Arial" pitchFamily="34" charset="0"/>
              </a:rPr>
              <a:t> </a:t>
            </a:r>
            <a:r>
              <a:rPr lang="en-US" sz="3200" err="1" smtClean="0">
                <a:latin typeface="Arial" pitchFamily="34" charset="0"/>
                <a:cs typeface="Arial" pitchFamily="34" charset="0"/>
              </a:rPr>
              <a:t>dalam</a:t>
            </a:r>
            <a:r>
              <a:rPr lang="en-US" sz="3200" smtClean="0">
                <a:latin typeface="Arial" pitchFamily="34" charset="0"/>
                <a:cs typeface="Arial" pitchFamily="34" charset="0"/>
              </a:rPr>
              <a:t> </a:t>
            </a:r>
            <a:r>
              <a:rPr lang="en-US" sz="3200" err="1" smtClean="0">
                <a:latin typeface="Arial" pitchFamily="34" charset="0"/>
                <a:cs typeface="Arial" pitchFamily="34" charset="0"/>
              </a:rPr>
              <a:t>kelompok</a:t>
            </a:r>
            <a:r>
              <a:rPr lang="en-US" sz="3200" smtClean="0">
                <a:latin typeface="Arial" pitchFamily="34" charset="0"/>
                <a:cs typeface="Arial" pitchFamily="34" charset="0"/>
              </a:rPr>
              <a:t> </a:t>
            </a:r>
            <a:r>
              <a:rPr lang="en-US" sz="3200" err="1" smtClean="0">
                <a:latin typeface="Arial" pitchFamily="34" charset="0"/>
                <a:cs typeface="Arial" pitchFamily="34" charset="0"/>
              </a:rPr>
              <a:t>bidang</a:t>
            </a:r>
            <a:r>
              <a:rPr lang="en-US" sz="3200" smtClean="0">
                <a:latin typeface="Arial" pitchFamily="34" charset="0"/>
                <a:cs typeface="Arial" pitchFamily="34" charset="0"/>
              </a:rPr>
              <a:t> </a:t>
            </a:r>
            <a:r>
              <a:rPr lang="en-US" sz="3200" err="1" smtClean="0">
                <a:latin typeface="Arial" pitchFamily="34" charset="0"/>
                <a:cs typeface="Arial" pitchFamily="34" charset="0"/>
              </a:rPr>
              <a:t>ilmu</a:t>
            </a:r>
            <a:r>
              <a:rPr lang="en-US" sz="3200" smtClean="0">
                <a:latin typeface="Arial" pitchFamily="34" charset="0"/>
                <a:cs typeface="Arial" pitchFamily="34" charset="0"/>
              </a:rPr>
              <a:t> </a:t>
            </a:r>
            <a:r>
              <a:rPr lang="en-US" sz="3200" err="1" smtClean="0">
                <a:latin typeface="Arial" pitchFamily="34" charset="0"/>
                <a:cs typeface="Arial" pitchFamily="34" charset="0"/>
              </a:rPr>
              <a:t>seni</a:t>
            </a:r>
            <a:r>
              <a:rPr lang="en-US" sz="3200" smtClean="0">
                <a:latin typeface="Arial" pitchFamily="34" charset="0"/>
                <a:cs typeface="Arial" pitchFamily="34" charset="0"/>
              </a:rPr>
              <a:t> </a:t>
            </a:r>
            <a:r>
              <a:rPr lang="en-US" sz="3200" err="1" smtClean="0">
                <a:latin typeface="Arial" pitchFamily="34" charset="0"/>
                <a:cs typeface="Arial" pitchFamily="34" charset="0"/>
              </a:rPr>
              <a:t>Murni</a:t>
            </a:r>
            <a:r>
              <a:rPr lang="en-US" sz="3200" smtClean="0">
                <a:latin typeface="Arial" pitchFamily="34" charset="0"/>
                <a:cs typeface="Arial" pitchFamily="34" charset="0"/>
              </a:rPr>
              <a:t>. </a:t>
            </a:r>
          </a:p>
        </p:txBody>
      </p:sp>
      <p:sp>
        <p:nvSpPr>
          <p:cNvPr id="3" name="Action Button: Forward or Next 2">
            <a:hlinkClick r:id="" action="ppaction://hlinkshowjump?jump=nextslide" highlightClick="1"/>
          </p:cNvPr>
          <p:cNvSpPr/>
          <p:nvPr/>
        </p:nvSpPr>
        <p:spPr>
          <a:xfrm>
            <a:off x="8382000" y="6477000"/>
            <a:ext cx="304800" cy="228600"/>
          </a:xfrm>
          <a:prstGeom prst="actionButtonForwardNext">
            <a:avLst/>
          </a:prstGeom>
          <a:solidFill>
            <a:srgbClr val="C0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lamat idul fitri.jpg"/>
          <p:cNvPicPr>
            <a:picLocks noChangeAspect="1"/>
          </p:cNvPicPr>
          <p:nvPr/>
        </p:nvPicPr>
        <p:blipFill>
          <a:blip r:embed="rId2"/>
          <a:stretch>
            <a:fillRect/>
          </a:stretch>
        </p:blipFill>
        <p:spPr>
          <a:xfrm>
            <a:off x="0" y="0"/>
            <a:ext cx="9144000" cy="6858000"/>
          </a:xfrm>
          <a:prstGeom prst="rect">
            <a:avLst/>
          </a:prstGeom>
        </p:spPr>
      </p:pic>
      <p:sp>
        <p:nvSpPr>
          <p:cNvPr id="4" name="Rounded Rectangle 3"/>
          <p:cNvSpPr/>
          <p:nvPr/>
        </p:nvSpPr>
        <p:spPr>
          <a:xfrm>
            <a:off x="0" y="0"/>
            <a:ext cx="9144000" cy="7620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685800"/>
            <a:ext cx="6781800" cy="5562600"/>
          </a:xfrm>
          <a:solidFill>
            <a:srgbClr val="00B050"/>
          </a:solidFill>
        </p:spPr>
        <p:style>
          <a:lnRef idx="3">
            <a:schemeClr val="lt1"/>
          </a:lnRef>
          <a:fillRef idx="1">
            <a:schemeClr val="accent3"/>
          </a:fillRef>
          <a:effectRef idx="1">
            <a:schemeClr val="accent3"/>
          </a:effectRef>
          <a:fontRef idx="minor">
            <a:schemeClr val="lt1"/>
          </a:fontRef>
        </p:style>
        <p:txBody>
          <a:bodyPr>
            <a:noAutofit/>
          </a:bodyPr>
          <a:lstStyle/>
          <a:p>
            <a:pPr marL="0" indent="0" algn="just">
              <a:buNone/>
            </a:pPr>
            <a:r>
              <a:rPr lang="en-US" sz="2800" smtClean="0">
                <a:ln>
                  <a:solidFill>
                    <a:schemeClr val="bg1"/>
                  </a:solidFill>
                </a:ln>
                <a:solidFill>
                  <a:schemeClr val="bg1"/>
                </a:solidFill>
                <a:latin typeface="Arial" pitchFamily="34" charset="0"/>
                <a:cs typeface="Arial" pitchFamily="34" charset="0"/>
              </a:rPr>
              <a:t>Disisi lain juga berarti diagram (Bhs Inggris Chart) yang memvisualkan data berupa angka ke dalam bentuk gambar sehingga mudah dipahami. </a:t>
            </a:r>
          </a:p>
          <a:p>
            <a:pPr marL="0" indent="0" algn="just">
              <a:buNone/>
            </a:pPr>
            <a:r>
              <a:rPr lang="en-US" sz="2800" smtClean="0">
                <a:ln>
                  <a:solidFill>
                    <a:schemeClr val="bg1"/>
                  </a:solidFill>
                </a:ln>
                <a:solidFill>
                  <a:schemeClr val="bg1"/>
                </a:solidFill>
                <a:latin typeface="Arial" pitchFamily="34" charset="0"/>
                <a:cs typeface="Arial" pitchFamily="34" charset="0"/>
              </a:rPr>
              <a:t>Kata Grafis berasal dari bahasa Yunani yang berarti menulis atau menggambar. </a:t>
            </a:r>
            <a:r>
              <a:rPr lang="en-US" sz="2800" i="1" smtClean="0">
                <a:ln>
                  <a:solidFill>
                    <a:schemeClr val="bg1"/>
                  </a:solidFill>
                </a:ln>
                <a:solidFill>
                  <a:schemeClr val="bg1"/>
                </a:solidFill>
                <a:latin typeface="Arial" pitchFamily="34" charset="0"/>
                <a:cs typeface="Arial" pitchFamily="34" charset="0"/>
              </a:rPr>
              <a:t>Ilmu Menggambar ( dalam bahasa Inggris drawing) adalah sesuatu yang mutlak perlu dikuasai oleh seorang desainer.</a:t>
            </a:r>
            <a:r>
              <a:rPr lang="id-ID" sz="2800" i="1" smtClean="0">
                <a:ln>
                  <a:solidFill>
                    <a:schemeClr val="bg1"/>
                  </a:solidFill>
                </a:ln>
                <a:solidFill>
                  <a:schemeClr val="bg1"/>
                </a:solidFill>
                <a:latin typeface="Arial" pitchFamily="34" charset="0"/>
                <a:cs typeface="Arial" pitchFamily="34" charset="0"/>
              </a:rPr>
              <a:t> K</a:t>
            </a:r>
            <a:r>
              <a:rPr lang="en-US" sz="2800" smtClean="0">
                <a:ln>
                  <a:solidFill>
                    <a:schemeClr val="bg1"/>
                  </a:solidFill>
                </a:ln>
                <a:latin typeface="Arial" pitchFamily="34" charset="0"/>
                <a:cs typeface="Arial" pitchFamily="34" charset="0"/>
              </a:rPr>
              <a:t>arena itu dengan gambarlah seseorang akan mampu menyampaikan ide yang ada dalam pemikirannya.</a:t>
            </a:r>
            <a:endParaRPr lang="en-US" sz="2800" smtClean="0">
              <a:ln>
                <a:solidFill>
                  <a:schemeClr val="bg1"/>
                </a:solidFill>
              </a:ln>
              <a:solidFill>
                <a:schemeClr val="bg1"/>
              </a:solidFill>
              <a:latin typeface="Arial" pitchFamily="34" charset="0"/>
              <a:cs typeface="Arial" pitchFamily="34" charset="0"/>
            </a:endParaRPr>
          </a:p>
          <a:p>
            <a:pPr>
              <a:buNone/>
            </a:pPr>
            <a:r>
              <a:rPr lang="en-US" sz="2800" smtClean="0">
                <a:ln>
                  <a:solidFill>
                    <a:schemeClr val="bg1"/>
                  </a:solidFill>
                </a:ln>
                <a:solidFill>
                  <a:schemeClr val="bg1"/>
                </a:solidFill>
                <a:latin typeface="Arial" pitchFamily="34" charset="0"/>
                <a:cs typeface="Arial" pitchFamily="34" charset="0"/>
              </a:rPr>
              <a:t> </a:t>
            </a:r>
            <a:endParaRPr lang="en-US" sz="2800">
              <a:ln>
                <a:solidFill>
                  <a:schemeClr val="bg1"/>
                </a:solidFill>
              </a:ln>
              <a:solidFill>
                <a:schemeClr val="bg1"/>
              </a:solidFill>
              <a:latin typeface="Arial" pitchFamily="34" charset="0"/>
              <a:cs typeface="Arial" pitchFamily="34" charset="0"/>
            </a:endParaRPr>
          </a:p>
        </p:txBody>
      </p:sp>
      <p:sp>
        <p:nvSpPr>
          <p:cNvPr id="6" name="Up Arrow 5">
            <a:hlinkClick r:id="rId2" action="ppaction://hlinksldjump" highlightClick="1"/>
          </p:cNvPr>
          <p:cNvSpPr/>
          <p:nvPr/>
        </p:nvSpPr>
        <p:spPr>
          <a:xfrm>
            <a:off x="8382000" y="6172200"/>
            <a:ext cx="762000" cy="457200"/>
          </a:xfrm>
          <a:prstGeom prst="upArrow">
            <a:avLst/>
          </a:prstGeom>
          <a:solidFill>
            <a:srgbClr val="FFC000"/>
          </a:solidFill>
          <a:scene3d>
            <a:camera prst="orthographicFront"/>
            <a:lightRig rig="threePt" dir="t"/>
          </a:scene3d>
          <a:sp3d>
            <a:bevelT w="241300" h="184150"/>
            <a:bevelB w="88900" h="635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609600"/>
            <a:ext cx="6781800" cy="5562600"/>
          </a:xfrm>
          <a:solidFill>
            <a:srgbClr val="00B050"/>
          </a:solidFill>
        </p:spPr>
        <p:style>
          <a:lnRef idx="0">
            <a:schemeClr val="accent3"/>
          </a:lnRef>
          <a:fillRef idx="3">
            <a:schemeClr val="accent3"/>
          </a:fillRef>
          <a:effectRef idx="3">
            <a:schemeClr val="accent3"/>
          </a:effectRef>
          <a:fontRef idx="minor">
            <a:schemeClr val="lt1"/>
          </a:fontRef>
        </p:style>
        <p:txBody>
          <a:bodyPr>
            <a:noAutofit/>
          </a:bodyPr>
          <a:lstStyle/>
          <a:p>
            <a:pPr marL="0" indent="0" algn="just">
              <a:buNone/>
            </a:pPr>
            <a:r>
              <a:rPr lang="en-US" sz="2800" smtClean="0">
                <a:solidFill>
                  <a:srgbClr val="FFFF00"/>
                </a:solidFill>
                <a:latin typeface="Arial" pitchFamily="34" charset="0"/>
                <a:cs typeface="Arial" pitchFamily="34" charset="0"/>
              </a:rPr>
              <a:t>Seperti </a:t>
            </a:r>
            <a:r>
              <a:rPr lang="en-US" sz="2800" err="1" smtClean="0">
                <a:solidFill>
                  <a:srgbClr val="FFFF00"/>
                </a:solidFill>
                <a:latin typeface="Arial" pitchFamily="34" charset="0"/>
                <a:cs typeface="Arial" pitchFamily="34" charset="0"/>
              </a:rPr>
              <a:t>dalam</a:t>
            </a:r>
            <a:r>
              <a:rPr lang="en-US" sz="2800" smtClean="0">
                <a:solidFill>
                  <a:srgbClr val="FFFF00"/>
                </a:solidFill>
                <a:latin typeface="Arial" pitchFamily="34" charset="0"/>
                <a:cs typeface="Arial" pitchFamily="34" charset="0"/>
              </a:rPr>
              <a:t> </a:t>
            </a:r>
            <a:r>
              <a:rPr lang="en-US" sz="2800" err="1" smtClean="0">
                <a:solidFill>
                  <a:srgbClr val="FFFF00"/>
                </a:solidFill>
                <a:latin typeface="Arial" pitchFamily="34" charset="0"/>
                <a:cs typeface="Arial" pitchFamily="34" charset="0"/>
              </a:rPr>
              <a:t>lirik</a:t>
            </a:r>
            <a:r>
              <a:rPr lang="en-US" sz="2800" smtClean="0">
                <a:solidFill>
                  <a:srgbClr val="FFFF00"/>
                </a:solidFill>
                <a:latin typeface="Arial" pitchFamily="34" charset="0"/>
                <a:cs typeface="Arial" pitchFamily="34" charset="0"/>
              </a:rPr>
              <a:t> </a:t>
            </a:r>
            <a:r>
              <a:rPr lang="en-US" sz="2800" err="1" smtClean="0">
                <a:solidFill>
                  <a:srgbClr val="FFFF00"/>
                </a:solidFill>
                <a:latin typeface="Arial" pitchFamily="34" charset="0"/>
                <a:cs typeface="Arial" pitchFamily="34" charset="0"/>
              </a:rPr>
              <a:t>lagu</a:t>
            </a:r>
            <a:r>
              <a:rPr lang="en-US" sz="2800" smtClean="0">
                <a:solidFill>
                  <a:srgbClr val="FFFF00"/>
                </a:solidFill>
                <a:latin typeface="Arial" pitchFamily="34" charset="0"/>
                <a:cs typeface="Arial" pitchFamily="34" charset="0"/>
              </a:rPr>
              <a:t> </a:t>
            </a:r>
            <a:r>
              <a:rPr lang="id-ID" sz="2800" smtClean="0">
                <a:solidFill>
                  <a:srgbClr val="FFFF00"/>
                </a:solidFill>
                <a:latin typeface="Arial" pitchFamily="34" charset="0"/>
                <a:cs typeface="Arial" pitchFamily="34" charset="0"/>
              </a:rPr>
              <a:t>:</a:t>
            </a:r>
            <a:r>
              <a:rPr lang="en-US" sz="2800" smtClean="0">
                <a:solidFill>
                  <a:srgbClr val="FFFF00"/>
                </a:solidFill>
                <a:latin typeface="Arial" pitchFamily="34" charset="0"/>
                <a:cs typeface="Arial" pitchFamily="34" charset="0"/>
              </a:rPr>
              <a:t> </a:t>
            </a:r>
            <a:endParaRPr lang="id-ID" sz="2800" smtClean="0">
              <a:solidFill>
                <a:srgbClr val="FFFF00"/>
              </a:solidFill>
              <a:latin typeface="Arial" pitchFamily="34" charset="0"/>
              <a:cs typeface="Arial" pitchFamily="34" charset="0"/>
            </a:endParaRPr>
          </a:p>
          <a:p>
            <a:pPr marL="0" indent="0" algn="just">
              <a:buNone/>
            </a:pPr>
            <a:r>
              <a:rPr lang="en-US" sz="2800" b="1" i="1" smtClean="0">
                <a:solidFill>
                  <a:schemeClr val="bg1"/>
                </a:solidFill>
                <a:latin typeface="Arial" pitchFamily="34" charset="0"/>
                <a:cs typeface="Arial" pitchFamily="34" charset="0"/>
              </a:rPr>
              <a:t>If a picture paint of thousand word, then why can’t I paint you…</a:t>
            </a:r>
            <a:r>
              <a:rPr lang="en-US" sz="2800" i="1" smtClean="0">
                <a:solidFill>
                  <a:srgbClr val="FF0000"/>
                </a:solidFill>
                <a:latin typeface="Arial" pitchFamily="34" charset="0"/>
                <a:cs typeface="Arial" pitchFamily="34" charset="0"/>
              </a:rPr>
              <a:t> </a:t>
            </a:r>
            <a:endParaRPr lang="id-ID" sz="2800" i="1" smtClean="0">
              <a:solidFill>
                <a:srgbClr val="FF0000"/>
              </a:solidFill>
              <a:latin typeface="Arial" pitchFamily="34" charset="0"/>
              <a:cs typeface="Arial" pitchFamily="34" charset="0"/>
            </a:endParaRPr>
          </a:p>
          <a:p>
            <a:pPr marL="0" indent="0" algn="just">
              <a:buNone/>
            </a:pPr>
            <a:endParaRPr lang="id-ID" sz="2800" i="1" smtClean="0">
              <a:ln>
                <a:solidFill>
                  <a:srgbClr val="FFFF00"/>
                </a:solidFill>
              </a:ln>
              <a:solidFill>
                <a:srgbClr val="FFC000"/>
              </a:solidFill>
              <a:latin typeface="Arial" pitchFamily="34" charset="0"/>
              <a:cs typeface="Arial" pitchFamily="34" charset="0"/>
            </a:endParaRPr>
          </a:p>
          <a:p>
            <a:pPr marL="0" indent="0" algn="just">
              <a:buNone/>
            </a:pPr>
            <a:r>
              <a:rPr lang="en-US" sz="2800" i="1" smtClean="0">
                <a:ln>
                  <a:solidFill>
                    <a:srgbClr val="FFFF00"/>
                  </a:solidFill>
                </a:ln>
                <a:solidFill>
                  <a:srgbClr val="FFC000"/>
                </a:solidFill>
                <a:latin typeface="Arial" pitchFamily="34" charset="0"/>
                <a:cs typeface="Arial" pitchFamily="34" charset="0"/>
              </a:rPr>
              <a:t>Jika </a:t>
            </a:r>
            <a:r>
              <a:rPr lang="en-US" sz="2800" i="1" err="1" smtClean="0">
                <a:ln>
                  <a:solidFill>
                    <a:srgbClr val="FFFF00"/>
                  </a:solidFill>
                </a:ln>
                <a:solidFill>
                  <a:srgbClr val="FFC000"/>
                </a:solidFill>
                <a:latin typeface="Arial" pitchFamily="34" charset="0"/>
                <a:cs typeface="Arial" pitchFamily="34" charset="0"/>
              </a:rPr>
              <a:t>sebuah</a:t>
            </a:r>
            <a:r>
              <a:rPr lang="en-US" sz="2800" i="1" smtClean="0">
                <a:ln>
                  <a:solidFill>
                    <a:srgbClr val="FFFF00"/>
                  </a:solidFill>
                </a:ln>
                <a:solidFill>
                  <a:srgbClr val="FFC000"/>
                </a:solidFill>
                <a:latin typeface="Arial" pitchFamily="34" charset="0"/>
                <a:cs typeface="Arial" pitchFamily="34" charset="0"/>
              </a:rPr>
              <a:t> </a:t>
            </a:r>
            <a:r>
              <a:rPr lang="en-US" sz="2800" i="1" err="1" smtClean="0">
                <a:ln>
                  <a:solidFill>
                    <a:srgbClr val="FFFF00"/>
                  </a:solidFill>
                </a:ln>
                <a:solidFill>
                  <a:srgbClr val="FFC000"/>
                </a:solidFill>
                <a:latin typeface="Arial" pitchFamily="34" charset="0"/>
                <a:cs typeface="Arial" pitchFamily="34" charset="0"/>
              </a:rPr>
              <a:t>gambar</a:t>
            </a:r>
            <a:r>
              <a:rPr lang="en-US" sz="2800" i="1" smtClean="0">
                <a:ln>
                  <a:solidFill>
                    <a:srgbClr val="FFFF00"/>
                  </a:solidFill>
                </a:ln>
                <a:solidFill>
                  <a:srgbClr val="FFC000"/>
                </a:solidFill>
                <a:latin typeface="Arial" pitchFamily="34" charset="0"/>
                <a:cs typeface="Arial" pitchFamily="34" charset="0"/>
              </a:rPr>
              <a:t> </a:t>
            </a:r>
            <a:r>
              <a:rPr lang="en-US" sz="2800" i="1" err="1" smtClean="0">
                <a:ln>
                  <a:solidFill>
                    <a:srgbClr val="FFFF00"/>
                  </a:solidFill>
                </a:ln>
                <a:solidFill>
                  <a:srgbClr val="FFC000"/>
                </a:solidFill>
                <a:latin typeface="Arial" pitchFamily="34" charset="0"/>
                <a:cs typeface="Arial" pitchFamily="34" charset="0"/>
              </a:rPr>
              <a:t>mampu</a:t>
            </a:r>
            <a:r>
              <a:rPr lang="en-US" sz="2800" i="1" smtClean="0">
                <a:ln>
                  <a:solidFill>
                    <a:srgbClr val="FFFF00"/>
                  </a:solidFill>
                </a:ln>
                <a:solidFill>
                  <a:srgbClr val="FFC000"/>
                </a:solidFill>
                <a:latin typeface="Arial" pitchFamily="34" charset="0"/>
                <a:cs typeface="Arial" pitchFamily="34" charset="0"/>
              </a:rPr>
              <a:t> </a:t>
            </a:r>
            <a:r>
              <a:rPr lang="en-US" sz="2800" i="1" err="1" smtClean="0">
                <a:ln>
                  <a:solidFill>
                    <a:srgbClr val="FFFF00"/>
                  </a:solidFill>
                </a:ln>
                <a:solidFill>
                  <a:srgbClr val="FFC000"/>
                </a:solidFill>
                <a:latin typeface="Arial" pitchFamily="34" charset="0"/>
                <a:cs typeface="Arial" pitchFamily="34" charset="0"/>
              </a:rPr>
              <a:t>melukiskan</a:t>
            </a:r>
            <a:r>
              <a:rPr lang="en-US" sz="2800" i="1" smtClean="0">
                <a:ln>
                  <a:solidFill>
                    <a:srgbClr val="FFFF00"/>
                  </a:solidFill>
                </a:ln>
                <a:solidFill>
                  <a:srgbClr val="FFC000"/>
                </a:solidFill>
                <a:latin typeface="Arial" pitchFamily="34" charset="0"/>
                <a:cs typeface="Arial" pitchFamily="34" charset="0"/>
              </a:rPr>
              <a:t> </a:t>
            </a:r>
            <a:r>
              <a:rPr lang="en-US" sz="2800" i="1" err="1" smtClean="0">
                <a:ln>
                  <a:solidFill>
                    <a:srgbClr val="FFFF00"/>
                  </a:solidFill>
                </a:ln>
                <a:solidFill>
                  <a:srgbClr val="FFC000"/>
                </a:solidFill>
                <a:latin typeface="Arial" pitchFamily="34" charset="0"/>
                <a:cs typeface="Arial" pitchFamily="34" charset="0"/>
              </a:rPr>
              <a:t>ribuan</a:t>
            </a:r>
            <a:r>
              <a:rPr lang="en-US" sz="2800" i="1" smtClean="0">
                <a:ln>
                  <a:solidFill>
                    <a:srgbClr val="FFFF00"/>
                  </a:solidFill>
                </a:ln>
                <a:solidFill>
                  <a:srgbClr val="FFC000"/>
                </a:solidFill>
                <a:latin typeface="Arial" pitchFamily="34" charset="0"/>
                <a:cs typeface="Arial" pitchFamily="34" charset="0"/>
              </a:rPr>
              <a:t> </a:t>
            </a:r>
            <a:r>
              <a:rPr lang="en-US" sz="2800" i="1" err="1" smtClean="0">
                <a:ln>
                  <a:solidFill>
                    <a:srgbClr val="FFFF00"/>
                  </a:solidFill>
                </a:ln>
                <a:solidFill>
                  <a:srgbClr val="FFC000"/>
                </a:solidFill>
                <a:latin typeface="Arial" pitchFamily="34" charset="0"/>
                <a:cs typeface="Arial" pitchFamily="34" charset="0"/>
              </a:rPr>
              <a:t>kata</a:t>
            </a:r>
            <a:r>
              <a:rPr lang="en-US" sz="2800" i="1" smtClean="0">
                <a:ln>
                  <a:solidFill>
                    <a:srgbClr val="FFFF00"/>
                  </a:solidFill>
                </a:ln>
                <a:solidFill>
                  <a:srgbClr val="FFC000"/>
                </a:solidFill>
                <a:latin typeface="Arial" pitchFamily="34" charset="0"/>
                <a:cs typeface="Arial" pitchFamily="34" charset="0"/>
              </a:rPr>
              <a:t>, </a:t>
            </a:r>
            <a:r>
              <a:rPr lang="en-US" sz="2800" i="1" err="1" smtClean="0">
                <a:ln>
                  <a:solidFill>
                    <a:srgbClr val="FFFF00"/>
                  </a:solidFill>
                </a:ln>
                <a:solidFill>
                  <a:srgbClr val="FFC000"/>
                </a:solidFill>
                <a:latin typeface="Arial" pitchFamily="34" charset="0"/>
                <a:cs typeface="Arial" pitchFamily="34" charset="0"/>
              </a:rPr>
              <a:t>lalu</a:t>
            </a:r>
            <a:r>
              <a:rPr lang="en-US" sz="2800" i="1" smtClean="0">
                <a:ln>
                  <a:solidFill>
                    <a:srgbClr val="FFFF00"/>
                  </a:solidFill>
                </a:ln>
                <a:solidFill>
                  <a:srgbClr val="FFC000"/>
                </a:solidFill>
                <a:latin typeface="Arial" pitchFamily="34" charset="0"/>
                <a:cs typeface="Arial" pitchFamily="34" charset="0"/>
              </a:rPr>
              <a:t> </a:t>
            </a:r>
            <a:r>
              <a:rPr lang="en-US" sz="2800" i="1" err="1" smtClean="0">
                <a:ln>
                  <a:solidFill>
                    <a:srgbClr val="FFFF00"/>
                  </a:solidFill>
                </a:ln>
                <a:solidFill>
                  <a:srgbClr val="FFC000"/>
                </a:solidFill>
                <a:latin typeface="Arial" pitchFamily="34" charset="0"/>
                <a:cs typeface="Arial" pitchFamily="34" charset="0"/>
              </a:rPr>
              <a:t>kenapa</a:t>
            </a:r>
            <a:r>
              <a:rPr lang="en-US" sz="2800" i="1" smtClean="0">
                <a:ln>
                  <a:solidFill>
                    <a:srgbClr val="FFFF00"/>
                  </a:solidFill>
                </a:ln>
                <a:solidFill>
                  <a:srgbClr val="FFC000"/>
                </a:solidFill>
                <a:latin typeface="Arial" pitchFamily="34" charset="0"/>
                <a:cs typeface="Arial" pitchFamily="34" charset="0"/>
              </a:rPr>
              <a:t> </a:t>
            </a:r>
            <a:r>
              <a:rPr lang="en-US" sz="2800" i="1" err="1" smtClean="0">
                <a:ln>
                  <a:solidFill>
                    <a:srgbClr val="FFFF00"/>
                  </a:solidFill>
                </a:ln>
                <a:solidFill>
                  <a:srgbClr val="FFC000"/>
                </a:solidFill>
                <a:latin typeface="Arial" pitchFamily="34" charset="0"/>
                <a:cs typeface="Arial" pitchFamily="34" charset="0"/>
              </a:rPr>
              <a:t>aku</a:t>
            </a:r>
            <a:r>
              <a:rPr lang="en-US" sz="2800" i="1" smtClean="0">
                <a:ln>
                  <a:solidFill>
                    <a:srgbClr val="FFFF00"/>
                  </a:solidFill>
                </a:ln>
                <a:solidFill>
                  <a:srgbClr val="FFC000"/>
                </a:solidFill>
                <a:latin typeface="Arial" pitchFamily="34" charset="0"/>
                <a:cs typeface="Arial" pitchFamily="34" charset="0"/>
              </a:rPr>
              <a:t> </a:t>
            </a:r>
            <a:r>
              <a:rPr lang="en-US" sz="2800" i="1" err="1" smtClean="0">
                <a:ln>
                  <a:solidFill>
                    <a:srgbClr val="FFFF00"/>
                  </a:solidFill>
                </a:ln>
                <a:solidFill>
                  <a:srgbClr val="FFC000"/>
                </a:solidFill>
                <a:latin typeface="Arial" pitchFamily="34" charset="0"/>
                <a:cs typeface="Arial" pitchFamily="34" charset="0"/>
              </a:rPr>
              <a:t>tidak</a:t>
            </a:r>
            <a:r>
              <a:rPr lang="en-US" sz="2800" i="1" smtClean="0">
                <a:ln>
                  <a:solidFill>
                    <a:srgbClr val="FFFF00"/>
                  </a:solidFill>
                </a:ln>
                <a:solidFill>
                  <a:srgbClr val="FFC000"/>
                </a:solidFill>
                <a:latin typeface="Arial" pitchFamily="34" charset="0"/>
                <a:cs typeface="Arial" pitchFamily="34" charset="0"/>
              </a:rPr>
              <a:t> </a:t>
            </a:r>
            <a:r>
              <a:rPr lang="en-US" sz="2800" i="1" err="1" smtClean="0">
                <a:ln>
                  <a:solidFill>
                    <a:srgbClr val="FFFF00"/>
                  </a:solidFill>
                </a:ln>
                <a:solidFill>
                  <a:srgbClr val="FFC000"/>
                </a:solidFill>
                <a:latin typeface="Arial" pitchFamily="34" charset="0"/>
                <a:cs typeface="Arial" pitchFamily="34" charset="0"/>
              </a:rPr>
              <a:t>mampu</a:t>
            </a:r>
            <a:r>
              <a:rPr lang="en-US" sz="2800" i="1" smtClean="0">
                <a:ln>
                  <a:solidFill>
                    <a:srgbClr val="FFFF00"/>
                  </a:solidFill>
                </a:ln>
                <a:solidFill>
                  <a:srgbClr val="FFC000"/>
                </a:solidFill>
                <a:latin typeface="Arial" pitchFamily="34" charset="0"/>
                <a:cs typeface="Arial" pitchFamily="34" charset="0"/>
              </a:rPr>
              <a:t> </a:t>
            </a:r>
            <a:r>
              <a:rPr lang="en-US" sz="2800" i="1" err="1" smtClean="0">
                <a:ln>
                  <a:solidFill>
                    <a:srgbClr val="FFFF00"/>
                  </a:solidFill>
                </a:ln>
                <a:solidFill>
                  <a:srgbClr val="FFC000"/>
                </a:solidFill>
                <a:latin typeface="Arial" pitchFamily="34" charset="0"/>
                <a:cs typeface="Arial" pitchFamily="34" charset="0"/>
              </a:rPr>
              <a:t>melukismu</a:t>
            </a:r>
            <a:r>
              <a:rPr lang="en-US" sz="2800" i="1" smtClean="0">
                <a:ln>
                  <a:solidFill>
                    <a:srgbClr val="FFFF00"/>
                  </a:solidFill>
                </a:ln>
                <a:solidFill>
                  <a:srgbClr val="FFC000"/>
                </a:solidFill>
                <a:latin typeface="Arial" pitchFamily="34" charset="0"/>
                <a:cs typeface="Arial" pitchFamily="34" charset="0"/>
              </a:rPr>
              <a:t>,…</a:t>
            </a:r>
            <a:endParaRPr lang="id-ID" sz="2800" smtClean="0">
              <a:ln>
                <a:solidFill>
                  <a:srgbClr val="FFFF00"/>
                </a:solidFill>
              </a:ln>
              <a:solidFill>
                <a:srgbClr val="FFC000"/>
              </a:solidFill>
              <a:latin typeface="Arial" pitchFamily="34" charset="0"/>
              <a:cs typeface="Arial" pitchFamily="34" charset="0"/>
            </a:endParaRPr>
          </a:p>
          <a:p>
            <a:pPr marL="0" indent="0" algn="just">
              <a:buNone/>
            </a:pPr>
            <a:endParaRPr lang="id-ID" sz="2800" smtClean="0">
              <a:ln>
                <a:solidFill>
                  <a:srgbClr val="FFFF00"/>
                </a:solidFill>
              </a:ln>
              <a:solidFill>
                <a:srgbClr val="FFC000"/>
              </a:solidFill>
              <a:latin typeface="Arial" pitchFamily="34" charset="0"/>
              <a:cs typeface="Arial" pitchFamily="34" charset="0"/>
            </a:endParaRPr>
          </a:p>
          <a:p>
            <a:pPr marL="0" indent="0" algn="just">
              <a:buNone/>
            </a:pPr>
            <a:r>
              <a:rPr lang="en-US" sz="2800" smtClean="0">
                <a:ln>
                  <a:solidFill>
                    <a:schemeClr val="bg1"/>
                  </a:solidFill>
                </a:ln>
                <a:solidFill>
                  <a:schemeClr val="bg1"/>
                </a:solidFill>
                <a:latin typeface="Arial" pitchFamily="34" charset="0"/>
                <a:cs typeface="Arial" pitchFamily="34" charset="0"/>
              </a:rPr>
              <a:t>Lirik </a:t>
            </a:r>
            <a:r>
              <a:rPr lang="en-US" sz="2800" err="1" smtClean="0">
                <a:ln>
                  <a:solidFill>
                    <a:schemeClr val="bg1"/>
                  </a:solidFill>
                </a:ln>
                <a:solidFill>
                  <a:schemeClr val="bg1"/>
                </a:solidFill>
                <a:latin typeface="Arial" pitchFamily="34" charset="0"/>
                <a:cs typeface="Arial" pitchFamily="34" charset="0"/>
              </a:rPr>
              <a:t>lagu</a:t>
            </a:r>
            <a:r>
              <a:rPr lang="en-US" sz="2800" smtClean="0">
                <a:ln>
                  <a:solidFill>
                    <a:schemeClr val="bg1"/>
                  </a:solidFill>
                </a:ln>
                <a:solidFill>
                  <a:schemeClr val="bg1"/>
                </a:solidFill>
                <a:latin typeface="Arial" pitchFamily="34" charset="0"/>
                <a:cs typeface="Arial" pitchFamily="34" charset="0"/>
              </a:rPr>
              <a:t> </a:t>
            </a:r>
            <a:r>
              <a:rPr lang="en-US" sz="2800" err="1" smtClean="0">
                <a:ln>
                  <a:solidFill>
                    <a:schemeClr val="bg1"/>
                  </a:solidFill>
                </a:ln>
                <a:solidFill>
                  <a:schemeClr val="bg1"/>
                </a:solidFill>
                <a:latin typeface="Arial" pitchFamily="34" charset="0"/>
                <a:cs typeface="Arial" pitchFamily="34" charset="0"/>
              </a:rPr>
              <a:t>tadi</a:t>
            </a:r>
            <a:r>
              <a:rPr lang="en-US" sz="2800" smtClean="0">
                <a:ln>
                  <a:solidFill>
                    <a:schemeClr val="bg1"/>
                  </a:solidFill>
                </a:ln>
                <a:solidFill>
                  <a:schemeClr val="bg1"/>
                </a:solidFill>
                <a:latin typeface="Arial" pitchFamily="34" charset="0"/>
                <a:cs typeface="Arial" pitchFamily="34" charset="0"/>
              </a:rPr>
              <a:t> </a:t>
            </a:r>
            <a:r>
              <a:rPr lang="en-US" sz="2800" err="1" smtClean="0">
                <a:ln>
                  <a:solidFill>
                    <a:schemeClr val="bg1"/>
                  </a:solidFill>
                </a:ln>
                <a:solidFill>
                  <a:schemeClr val="bg1"/>
                </a:solidFill>
                <a:latin typeface="Arial" pitchFamily="34" charset="0"/>
                <a:cs typeface="Arial" pitchFamily="34" charset="0"/>
              </a:rPr>
              <a:t>menyatakan</a:t>
            </a:r>
            <a:r>
              <a:rPr lang="en-US" sz="2800" smtClean="0">
                <a:ln>
                  <a:solidFill>
                    <a:schemeClr val="bg1"/>
                  </a:solidFill>
                </a:ln>
                <a:solidFill>
                  <a:schemeClr val="bg1"/>
                </a:solidFill>
                <a:latin typeface="Arial" pitchFamily="34" charset="0"/>
                <a:cs typeface="Arial" pitchFamily="34" charset="0"/>
              </a:rPr>
              <a:t> </a:t>
            </a:r>
            <a:r>
              <a:rPr lang="en-US" sz="2800" err="1" smtClean="0">
                <a:ln>
                  <a:solidFill>
                    <a:schemeClr val="bg1"/>
                  </a:solidFill>
                </a:ln>
                <a:solidFill>
                  <a:schemeClr val="bg1"/>
                </a:solidFill>
                <a:latin typeface="Arial" pitchFamily="34" charset="0"/>
                <a:cs typeface="Arial" pitchFamily="34" charset="0"/>
              </a:rPr>
              <a:t>bahwa</a:t>
            </a:r>
            <a:r>
              <a:rPr lang="en-US" sz="2800" smtClean="0">
                <a:ln>
                  <a:solidFill>
                    <a:schemeClr val="bg1"/>
                  </a:solidFill>
                </a:ln>
                <a:solidFill>
                  <a:schemeClr val="bg1"/>
                </a:solidFill>
                <a:latin typeface="Arial" pitchFamily="34" charset="0"/>
                <a:cs typeface="Arial" pitchFamily="34" charset="0"/>
              </a:rPr>
              <a:t> </a:t>
            </a:r>
            <a:r>
              <a:rPr lang="en-US" sz="2800" err="1" smtClean="0">
                <a:ln>
                  <a:solidFill>
                    <a:schemeClr val="bg1"/>
                  </a:solidFill>
                </a:ln>
                <a:solidFill>
                  <a:schemeClr val="bg1"/>
                </a:solidFill>
                <a:latin typeface="Arial" pitchFamily="34" charset="0"/>
                <a:cs typeface="Arial" pitchFamily="34" charset="0"/>
              </a:rPr>
              <a:t>sebuah</a:t>
            </a:r>
            <a:r>
              <a:rPr lang="en-US" sz="2800" smtClean="0">
                <a:ln>
                  <a:solidFill>
                    <a:schemeClr val="bg1"/>
                  </a:solidFill>
                </a:ln>
                <a:solidFill>
                  <a:schemeClr val="bg1"/>
                </a:solidFill>
                <a:latin typeface="Arial" pitchFamily="34" charset="0"/>
                <a:cs typeface="Arial" pitchFamily="34" charset="0"/>
              </a:rPr>
              <a:t> </a:t>
            </a:r>
            <a:r>
              <a:rPr lang="en-US" sz="2800" err="1" smtClean="0">
                <a:ln>
                  <a:solidFill>
                    <a:schemeClr val="bg1"/>
                  </a:solidFill>
                </a:ln>
                <a:solidFill>
                  <a:schemeClr val="bg1"/>
                </a:solidFill>
                <a:latin typeface="Arial" pitchFamily="34" charset="0"/>
                <a:cs typeface="Arial" pitchFamily="34" charset="0"/>
              </a:rPr>
              <a:t>gambar</a:t>
            </a:r>
            <a:r>
              <a:rPr lang="en-US" sz="2800" smtClean="0">
                <a:ln>
                  <a:solidFill>
                    <a:schemeClr val="bg1"/>
                  </a:solidFill>
                </a:ln>
                <a:solidFill>
                  <a:schemeClr val="bg1"/>
                </a:solidFill>
                <a:latin typeface="Arial" pitchFamily="34" charset="0"/>
                <a:cs typeface="Arial" pitchFamily="34" charset="0"/>
              </a:rPr>
              <a:t> </a:t>
            </a:r>
            <a:r>
              <a:rPr lang="en-US" sz="2800" err="1" smtClean="0">
                <a:ln>
                  <a:solidFill>
                    <a:schemeClr val="bg1"/>
                  </a:solidFill>
                </a:ln>
                <a:solidFill>
                  <a:schemeClr val="bg1"/>
                </a:solidFill>
                <a:latin typeface="Arial" pitchFamily="34" charset="0"/>
                <a:cs typeface="Arial" pitchFamily="34" charset="0"/>
              </a:rPr>
              <a:t>jauh</a:t>
            </a:r>
            <a:r>
              <a:rPr lang="en-US" sz="2800" smtClean="0">
                <a:ln>
                  <a:solidFill>
                    <a:schemeClr val="bg1"/>
                  </a:solidFill>
                </a:ln>
                <a:solidFill>
                  <a:schemeClr val="bg1"/>
                </a:solidFill>
                <a:latin typeface="Arial" pitchFamily="34" charset="0"/>
                <a:cs typeface="Arial" pitchFamily="34" charset="0"/>
              </a:rPr>
              <a:t> </a:t>
            </a:r>
            <a:r>
              <a:rPr lang="en-US" sz="2800" err="1" smtClean="0">
                <a:ln>
                  <a:solidFill>
                    <a:schemeClr val="bg1"/>
                  </a:solidFill>
                </a:ln>
                <a:solidFill>
                  <a:schemeClr val="bg1"/>
                </a:solidFill>
                <a:latin typeface="Arial" pitchFamily="34" charset="0"/>
                <a:cs typeface="Arial" pitchFamily="34" charset="0"/>
              </a:rPr>
              <a:t>lebih</a:t>
            </a:r>
            <a:r>
              <a:rPr lang="en-US" sz="2800" smtClean="0">
                <a:ln>
                  <a:solidFill>
                    <a:schemeClr val="bg1"/>
                  </a:solidFill>
                </a:ln>
                <a:solidFill>
                  <a:schemeClr val="bg1"/>
                </a:solidFill>
                <a:latin typeface="Arial" pitchFamily="34" charset="0"/>
                <a:cs typeface="Arial" pitchFamily="34" charset="0"/>
              </a:rPr>
              <a:t> </a:t>
            </a:r>
            <a:r>
              <a:rPr lang="en-US" sz="2800" err="1" smtClean="0">
                <a:ln>
                  <a:solidFill>
                    <a:schemeClr val="bg1"/>
                  </a:solidFill>
                </a:ln>
                <a:solidFill>
                  <a:schemeClr val="bg1"/>
                </a:solidFill>
                <a:latin typeface="Arial" pitchFamily="34" charset="0"/>
                <a:cs typeface="Arial" pitchFamily="34" charset="0"/>
              </a:rPr>
              <a:t>efektif</a:t>
            </a:r>
            <a:r>
              <a:rPr lang="en-US" sz="2800" smtClean="0">
                <a:ln>
                  <a:solidFill>
                    <a:schemeClr val="bg1"/>
                  </a:solidFill>
                </a:ln>
                <a:solidFill>
                  <a:schemeClr val="bg1"/>
                </a:solidFill>
                <a:latin typeface="Arial" pitchFamily="34" charset="0"/>
                <a:cs typeface="Arial" pitchFamily="34" charset="0"/>
              </a:rPr>
              <a:t> </a:t>
            </a:r>
            <a:r>
              <a:rPr lang="en-US" sz="2800" err="1" smtClean="0">
                <a:ln>
                  <a:solidFill>
                    <a:schemeClr val="bg1"/>
                  </a:solidFill>
                </a:ln>
                <a:solidFill>
                  <a:schemeClr val="bg1"/>
                </a:solidFill>
                <a:latin typeface="Arial" pitchFamily="34" charset="0"/>
                <a:cs typeface="Arial" pitchFamily="34" charset="0"/>
              </a:rPr>
              <a:t>dibandingkan</a:t>
            </a:r>
            <a:r>
              <a:rPr lang="en-US" sz="2800" smtClean="0">
                <a:ln>
                  <a:solidFill>
                    <a:schemeClr val="bg1"/>
                  </a:solidFill>
                </a:ln>
                <a:solidFill>
                  <a:schemeClr val="bg1"/>
                </a:solidFill>
                <a:latin typeface="Arial" pitchFamily="34" charset="0"/>
                <a:cs typeface="Arial" pitchFamily="34" charset="0"/>
              </a:rPr>
              <a:t> </a:t>
            </a:r>
            <a:r>
              <a:rPr lang="en-US" sz="2800" err="1" smtClean="0">
                <a:ln>
                  <a:solidFill>
                    <a:schemeClr val="bg1"/>
                  </a:solidFill>
                </a:ln>
                <a:solidFill>
                  <a:schemeClr val="bg1"/>
                </a:solidFill>
                <a:latin typeface="Arial" pitchFamily="34" charset="0"/>
                <a:cs typeface="Arial" pitchFamily="34" charset="0"/>
              </a:rPr>
              <a:t>kata-kata</a:t>
            </a:r>
            <a:r>
              <a:rPr lang="en-US" sz="2800" smtClean="0">
                <a:ln>
                  <a:solidFill>
                    <a:schemeClr val="bg1"/>
                  </a:solidFill>
                </a:ln>
                <a:solidFill>
                  <a:schemeClr val="bg1"/>
                </a:solidFill>
                <a:latin typeface="Arial" pitchFamily="34" charset="0"/>
                <a:cs typeface="Arial" pitchFamily="34" charset="0"/>
              </a:rPr>
              <a:t>.</a:t>
            </a:r>
            <a:endParaRPr lang="en-US" sz="2800">
              <a:ln>
                <a:solidFill>
                  <a:schemeClr val="bg1"/>
                </a:solidFill>
              </a:ln>
              <a:solidFill>
                <a:schemeClr val="bg1"/>
              </a:solidFill>
              <a:latin typeface="Arial" pitchFamily="34" charset="0"/>
              <a:cs typeface="Arial" pitchFamily="34" charset="0"/>
            </a:endParaRPr>
          </a:p>
        </p:txBody>
      </p:sp>
      <p:sp>
        <p:nvSpPr>
          <p:cNvPr id="5" name="Up Arrow 4">
            <a:hlinkClick r:id="rId2" action="ppaction://hlinksldjump" highlightClick="1"/>
          </p:cNvPr>
          <p:cNvSpPr/>
          <p:nvPr/>
        </p:nvSpPr>
        <p:spPr>
          <a:xfrm>
            <a:off x="8466160" y="6379192"/>
            <a:ext cx="609600" cy="304800"/>
          </a:xfrm>
          <a:prstGeom prst="upArrow">
            <a:avLst/>
          </a:prstGeom>
          <a:solidFill>
            <a:srgbClr val="FFC000"/>
          </a:solidFill>
          <a:scene3d>
            <a:camera prst="orthographicFront"/>
            <a:lightRig rig="threePt" dir="t"/>
          </a:scene3d>
          <a:sp3d>
            <a:bevelT w="241300" h="184150"/>
            <a:bevelB w="88900" h="635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52600" y="1066802"/>
            <a:ext cx="6781800" cy="3539430"/>
          </a:xfrm>
          <a:prstGeom prst="rect">
            <a:avLst/>
          </a:prstGeom>
          <a:solidFill>
            <a:schemeClr val="accent6">
              <a:lumMod val="50000"/>
            </a:schemeClr>
          </a:solidFill>
          <a:ln>
            <a:headEnd/>
            <a:tailEn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tab pos="-1485900" algn="l"/>
              </a:tabLst>
            </a:pPr>
            <a:r>
              <a:rPr kumimoji="0" lang="sv-SE" sz="2800" b="0" i="0" u="none" strike="noStrike" cap="none" normalizeH="0" baseline="0" smtClean="0">
                <a:ln>
                  <a:solidFill>
                    <a:srgbClr val="FFFF00"/>
                  </a:solidFill>
                </a:ln>
                <a:solidFill>
                  <a:srgbClr val="FFFF00"/>
                </a:solidFill>
                <a:effectLst/>
                <a:latin typeface="Arial" pitchFamily="34" charset="0"/>
                <a:ea typeface="Times New Roman" pitchFamily="18" charset="0"/>
                <a:cs typeface="Arial" pitchFamily="34" charset="0"/>
              </a:rPr>
              <a:t>Grafik dengan tipe (atau format) vektor merupakan gambar yang dibentuk obyek berupa garis dan kurva berdasarkan rumus matematika. Vector menampilkan sebuah gambar berdasarkan perhitungan koordinat geometris gambar tersebut. Obyek vector banyak digunakan dalam pengelolaan teks dan logo.</a:t>
            </a:r>
            <a:endParaRPr kumimoji="0" lang="sv-SE" sz="2800" b="0" i="0" u="none" strike="noStrike" cap="none" normalizeH="0" baseline="0" smtClean="0">
              <a:ln>
                <a:solidFill>
                  <a:srgbClr val="FFFF00"/>
                </a:solidFill>
              </a:ln>
              <a:solidFill>
                <a:srgbClr val="FFFF00"/>
              </a:solidFill>
              <a:effectLst/>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762000"/>
            <a:ext cx="6400800" cy="452431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n-US" sz="3200" err="1">
                <a:ln>
                  <a:solidFill>
                    <a:srgbClr val="FFC000"/>
                  </a:solidFill>
                </a:ln>
                <a:solidFill>
                  <a:srgbClr val="FFC000"/>
                </a:solidFill>
              </a:rPr>
              <a:t>Grafik</a:t>
            </a:r>
            <a:r>
              <a:rPr lang="en-US" sz="3200">
                <a:ln>
                  <a:solidFill>
                    <a:srgbClr val="FFC000"/>
                  </a:solidFill>
                </a:ln>
                <a:solidFill>
                  <a:srgbClr val="FFC000"/>
                </a:solidFill>
              </a:rPr>
              <a:t> (</a:t>
            </a:r>
            <a:r>
              <a:rPr lang="en-US" sz="3200" err="1">
                <a:ln>
                  <a:solidFill>
                    <a:srgbClr val="FFC000"/>
                  </a:solidFill>
                </a:ln>
                <a:solidFill>
                  <a:srgbClr val="FFC000"/>
                </a:solidFill>
              </a:rPr>
              <a:t>citra</a:t>
            </a:r>
            <a:r>
              <a:rPr lang="en-US" sz="3200">
                <a:ln>
                  <a:solidFill>
                    <a:srgbClr val="FFC000"/>
                  </a:solidFill>
                </a:ln>
                <a:solidFill>
                  <a:srgbClr val="FFC000"/>
                </a:solidFill>
              </a:rPr>
              <a:t>) bitmap </a:t>
            </a:r>
            <a:r>
              <a:rPr lang="en-US" sz="3200" err="1">
                <a:ln>
                  <a:solidFill>
                    <a:srgbClr val="FFC000"/>
                  </a:solidFill>
                </a:ln>
                <a:solidFill>
                  <a:srgbClr val="FFC000"/>
                </a:solidFill>
              </a:rPr>
              <a:t>juga</a:t>
            </a:r>
            <a:r>
              <a:rPr lang="en-US" sz="3200">
                <a:ln>
                  <a:solidFill>
                    <a:srgbClr val="FFC000"/>
                  </a:solidFill>
                </a:ln>
                <a:solidFill>
                  <a:srgbClr val="FFC000"/>
                </a:solidFill>
              </a:rPr>
              <a:t> </a:t>
            </a:r>
            <a:r>
              <a:rPr lang="en-US" sz="3200" err="1">
                <a:ln>
                  <a:solidFill>
                    <a:srgbClr val="FFC000"/>
                  </a:solidFill>
                </a:ln>
                <a:solidFill>
                  <a:srgbClr val="FFC000"/>
                </a:solidFill>
              </a:rPr>
              <a:t>dikenal</a:t>
            </a:r>
            <a:r>
              <a:rPr lang="en-US" sz="3200">
                <a:ln>
                  <a:solidFill>
                    <a:srgbClr val="FFC000"/>
                  </a:solidFill>
                </a:ln>
                <a:solidFill>
                  <a:srgbClr val="FFC000"/>
                </a:solidFill>
              </a:rPr>
              <a:t> </a:t>
            </a:r>
            <a:r>
              <a:rPr lang="en-US" sz="3200" err="1">
                <a:ln>
                  <a:solidFill>
                    <a:srgbClr val="FFC000"/>
                  </a:solidFill>
                </a:ln>
                <a:solidFill>
                  <a:srgbClr val="FFC000"/>
                </a:solidFill>
              </a:rPr>
              <a:t>dengan</a:t>
            </a:r>
            <a:r>
              <a:rPr lang="en-US" sz="3200">
                <a:ln>
                  <a:solidFill>
                    <a:srgbClr val="FFC000"/>
                  </a:solidFill>
                </a:ln>
                <a:solidFill>
                  <a:srgbClr val="FFC000"/>
                </a:solidFill>
              </a:rPr>
              <a:t> </a:t>
            </a:r>
            <a:r>
              <a:rPr lang="en-US" sz="3200" err="1">
                <a:ln>
                  <a:solidFill>
                    <a:srgbClr val="FFC000"/>
                  </a:solidFill>
                </a:ln>
                <a:solidFill>
                  <a:srgbClr val="FFC000"/>
                </a:solidFill>
              </a:rPr>
              <a:t>istilah</a:t>
            </a:r>
            <a:r>
              <a:rPr lang="en-US" sz="3200">
                <a:ln>
                  <a:solidFill>
                    <a:srgbClr val="FFC000"/>
                  </a:solidFill>
                </a:ln>
                <a:solidFill>
                  <a:srgbClr val="FFC000"/>
                </a:solidFill>
              </a:rPr>
              <a:t> </a:t>
            </a:r>
            <a:r>
              <a:rPr lang="en-US" sz="3200" i="1">
                <a:ln>
                  <a:solidFill>
                    <a:srgbClr val="FFC000"/>
                  </a:solidFill>
                </a:ln>
                <a:solidFill>
                  <a:srgbClr val="FFC000"/>
                </a:solidFill>
              </a:rPr>
              <a:t>raster.</a:t>
            </a:r>
            <a:r>
              <a:rPr lang="en-US" sz="3200">
                <a:ln>
                  <a:solidFill>
                    <a:srgbClr val="FFC000"/>
                  </a:solidFill>
                </a:ln>
                <a:solidFill>
                  <a:srgbClr val="FFC000"/>
                </a:solidFill>
              </a:rPr>
              <a:t> Citra bitmap </a:t>
            </a:r>
            <a:r>
              <a:rPr lang="en-US" sz="3200" err="1">
                <a:ln>
                  <a:solidFill>
                    <a:srgbClr val="FFC000"/>
                  </a:solidFill>
                </a:ln>
                <a:solidFill>
                  <a:srgbClr val="FFC000"/>
                </a:solidFill>
              </a:rPr>
              <a:t>menggunakan</a:t>
            </a:r>
            <a:r>
              <a:rPr lang="en-US" sz="3200">
                <a:ln>
                  <a:solidFill>
                    <a:srgbClr val="FFC000"/>
                  </a:solidFill>
                </a:ln>
                <a:solidFill>
                  <a:srgbClr val="FFC000"/>
                </a:solidFill>
              </a:rPr>
              <a:t> </a:t>
            </a:r>
            <a:r>
              <a:rPr lang="en-US" sz="3200" err="1">
                <a:ln>
                  <a:solidFill>
                    <a:srgbClr val="FFC000"/>
                  </a:solidFill>
                </a:ln>
                <a:solidFill>
                  <a:srgbClr val="FFC000"/>
                </a:solidFill>
              </a:rPr>
              <a:t>titik-titik</a:t>
            </a:r>
            <a:r>
              <a:rPr lang="en-US" sz="3200">
                <a:ln>
                  <a:solidFill>
                    <a:srgbClr val="FFC000"/>
                  </a:solidFill>
                </a:ln>
                <a:solidFill>
                  <a:srgbClr val="FFC000"/>
                </a:solidFill>
              </a:rPr>
              <a:t> </a:t>
            </a:r>
            <a:r>
              <a:rPr lang="en-US" sz="3200" err="1">
                <a:ln>
                  <a:solidFill>
                    <a:srgbClr val="FFC000"/>
                  </a:solidFill>
                </a:ln>
                <a:solidFill>
                  <a:srgbClr val="FFC000"/>
                </a:solidFill>
              </a:rPr>
              <a:t>berwarna</a:t>
            </a:r>
            <a:r>
              <a:rPr lang="en-US" sz="3200">
                <a:ln>
                  <a:solidFill>
                    <a:srgbClr val="FFC000"/>
                  </a:solidFill>
                </a:ln>
                <a:solidFill>
                  <a:srgbClr val="FFC000"/>
                </a:solidFill>
              </a:rPr>
              <a:t> yang </a:t>
            </a:r>
            <a:r>
              <a:rPr lang="en-US" sz="3200" err="1">
                <a:ln>
                  <a:solidFill>
                    <a:srgbClr val="FFC000"/>
                  </a:solidFill>
                </a:ln>
                <a:solidFill>
                  <a:srgbClr val="FFC000"/>
                </a:solidFill>
              </a:rPr>
              <a:t>disebut</a:t>
            </a:r>
            <a:r>
              <a:rPr lang="en-US" sz="3200">
                <a:ln>
                  <a:solidFill>
                    <a:srgbClr val="FFC000"/>
                  </a:solidFill>
                </a:ln>
                <a:solidFill>
                  <a:srgbClr val="FFC000"/>
                </a:solidFill>
              </a:rPr>
              <a:t> </a:t>
            </a:r>
            <a:r>
              <a:rPr lang="en-US" sz="3200" i="1">
                <a:ln>
                  <a:solidFill>
                    <a:srgbClr val="FFC000"/>
                  </a:solidFill>
                </a:ln>
                <a:solidFill>
                  <a:srgbClr val="FFC000"/>
                </a:solidFill>
              </a:rPr>
              <a:t>pixel (</a:t>
            </a:r>
            <a:r>
              <a:rPr lang="en-US" sz="3200" i="1" err="1">
                <a:ln>
                  <a:solidFill>
                    <a:srgbClr val="FFC000"/>
                  </a:solidFill>
                </a:ln>
                <a:solidFill>
                  <a:srgbClr val="FFC000"/>
                </a:solidFill>
              </a:rPr>
              <a:t>pic-ture</a:t>
            </a:r>
            <a:r>
              <a:rPr lang="en-US" sz="3200" i="1">
                <a:ln>
                  <a:solidFill>
                    <a:srgbClr val="FFC000"/>
                  </a:solidFill>
                </a:ln>
                <a:solidFill>
                  <a:srgbClr val="FFC000"/>
                </a:solidFill>
              </a:rPr>
              <a:t> element)</a:t>
            </a:r>
            <a:r>
              <a:rPr lang="en-US" sz="3200">
                <a:ln>
                  <a:solidFill>
                    <a:srgbClr val="FFC000"/>
                  </a:solidFill>
                </a:ln>
                <a:solidFill>
                  <a:srgbClr val="FFC000"/>
                </a:solidFill>
              </a:rPr>
              <a:t>. Pixel-pixel </a:t>
            </a:r>
            <a:r>
              <a:rPr lang="en-US" sz="3200" err="1">
                <a:ln>
                  <a:solidFill>
                    <a:srgbClr val="FFC000"/>
                  </a:solidFill>
                </a:ln>
                <a:solidFill>
                  <a:srgbClr val="FFC000"/>
                </a:solidFill>
              </a:rPr>
              <a:t>tersebut</a:t>
            </a:r>
            <a:r>
              <a:rPr lang="en-US" sz="3200">
                <a:ln>
                  <a:solidFill>
                    <a:srgbClr val="FFC000"/>
                  </a:solidFill>
                </a:ln>
                <a:solidFill>
                  <a:srgbClr val="FFC000"/>
                </a:solidFill>
              </a:rPr>
              <a:t> </a:t>
            </a:r>
            <a:r>
              <a:rPr lang="en-US" sz="3200" err="1">
                <a:ln>
                  <a:solidFill>
                    <a:srgbClr val="FFC000"/>
                  </a:solidFill>
                </a:ln>
                <a:solidFill>
                  <a:srgbClr val="FFC000"/>
                </a:solidFill>
              </a:rPr>
              <a:t>ditempatkan</a:t>
            </a:r>
            <a:r>
              <a:rPr lang="en-US" sz="3200">
                <a:ln>
                  <a:solidFill>
                    <a:srgbClr val="FFC000"/>
                  </a:solidFill>
                </a:ln>
                <a:solidFill>
                  <a:srgbClr val="FFC000"/>
                </a:solidFill>
              </a:rPr>
              <a:t> </a:t>
            </a:r>
            <a:r>
              <a:rPr lang="en-US" sz="3200" err="1">
                <a:ln>
                  <a:solidFill>
                    <a:srgbClr val="FFC000"/>
                  </a:solidFill>
                </a:ln>
                <a:solidFill>
                  <a:srgbClr val="FFC000"/>
                </a:solidFill>
              </a:rPr>
              <a:t>pada</a:t>
            </a:r>
            <a:r>
              <a:rPr lang="en-US" sz="3200">
                <a:ln>
                  <a:solidFill>
                    <a:srgbClr val="FFC000"/>
                  </a:solidFill>
                </a:ln>
                <a:solidFill>
                  <a:srgbClr val="FFC000"/>
                </a:solidFill>
              </a:rPr>
              <a:t> </a:t>
            </a:r>
            <a:r>
              <a:rPr lang="en-US" sz="3200" err="1">
                <a:ln>
                  <a:solidFill>
                    <a:srgbClr val="FFC000"/>
                  </a:solidFill>
                </a:ln>
                <a:solidFill>
                  <a:srgbClr val="FFC000"/>
                </a:solidFill>
              </a:rPr>
              <a:t>lokasi-lokasi</a:t>
            </a:r>
            <a:r>
              <a:rPr lang="en-US" sz="3200">
                <a:ln>
                  <a:solidFill>
                    <a:srgbClr val="FFC000"/>
                  </a:solidFill>
                </a:ln>
                <a:solidFill>
                  <a:srgbClr val="FFC000"/>
                </a:solidFill>
              </a:rPr>
              <a:t> </a:t>
            </a:r>
            <a:r>
              <a:rPr lang="en-US" sz="3200" err="1">
                <a:ln>
                  <a:solidFill>
                    <a:srgbClr val="FFC000"/>
                  </a:solidFill>
                </a:ln>
                <a:solidFill>
                  <a:srgbClr val="FFC000"/>
                </a:solidFill>
              </a:rPr>
              <a:t>tertentu</a:t>
            </a:r>
            <a:r>
              <a:rPr lang="en-US" sz="3200">
                <a:ln>
                  <a:solidFill>
                    <a:srgbClr val="FFC000"/>
                  </a:solidFill>
                </a:ln>
                <a:solidFill>
                  <a:srgbClr val="FFC000"/>
                </a:solidFill>
              </a:rPr>
              <a:t> </a:t>
            </a:r>
            <a:r>
              <a:rPr lang="en-US" sz="3200" err="1">
                <a:ln>
                  <a:solidFill>
                    <a:srgbClr val="FFC000"/>
                  </a:solidFill>
                </a:ln>
                <a:solidFill>
                  <a:srgbClr val="FFC000"/>
                </a:solidFill>
              </a:rPr>
              <a:t>dengan</a:t>
            </a:r>
            <a:r>
              <a:rPr lang="en-US" sz="3200">
                <a:ln>
                  <a:solidFill>
                    <a:srgbClr val="FFC000"/>
                  </a:solidFill>
                </a:ln>
                <a:solidFill>
                  <a:srgbClr val="FFC000"/>
                </a:solidFill>
              </a:rPr>
              <a:t> </a:t>
            </a:r>
            <a:r>
              <a:rPr lang="en-US" sz="3200" err="1">
                <a:ln>
                  <a:solidFill>
                    <a:srgbClr val="FFC000"/>
                  </a:solidFill>
                </a:ln>
                <a:solidFill>
                  <a:srgbClr val="FFC000"/>
                </a:solidFill>
              </a:rPr>
              <a:t>nilai-nilai</a:t>
            </a:r>
            <a:r>
              <a:rPr lang="en-US" sz="3200">
                <a:ln>
                  <a:solidFill>
                    <a:srgbClr val="FFC000"/>
                  </a:solidFill>
                </a:ln>
                <a:solidFill>
                  <a:srgbClr val="FFC000"/>
                </a:solidFill>
              </a:rPr>
              <a:t> </a:t>
            </a:r>
            <a:r>
              <a:rPr lang="en-US" sz="3200" err="1">
                <a:ln>
                  <a:solidFill>
                    <a:srgbClr val="FFC000"/>
                  </a:solidFill>
                </a:ln>
                <a:solidFill>
                  <a:srgbClr val="FFC000"/>
                </a:solidFill>
              </a:rPr>
              <a:t>warna</a:t>
            </a:r>
            <a:r>
              <a:rPr lang="en-US" sz="3200">
                <a:ln>
                  <a:solidFill>
                    <a:srgbClr val="FFC000"/>
                  </a:solidFill>
                </a:ln>
                <a:solidFill>
                  <a:srgbClr val="FFC000"/>
                </a:solidFill>
              </a:rPr>
              <a:t> </a:t>
            </a:r>
            <a:r>
              <a:rPr lang="en-US" sz="3200" err="1">
                <a:ln>
                  <a:solidFill>
                    <a:srgbClr val="FFC000"/>
                  </a:solidFill>
                </a:ln>
                <a:solidFill>
                  <a:srgbClr val="FFC000"/>
                </a:solidFill>
              </a:rPr>
              <a:t>tersendiri</a:t>
            </a:r>
            <a:r>
              <a:rPr lang="en-US" sz="3200">
                <a:ln>
                  <a:solidFill>
                    <a:srgbClr val="FFC000"/>
                  </a:solidFill>
                </a:ln>
                <a:solidFill>
                  <a:srgbClr val="FFC000"/>
                </a:solidFill>
              </a:rPr>
              <a:t> </a:t>
            </a:r>
            <a:r>
              <a:rPr lang="en-US" sz="3200" err="1">
                <a:ln>
                  <a:solidFill>
                    <a:srgbClr val="FFC000"/>
                  </a:solidFill>
                </a:ln>
                <a:solidFill>
                  <a:srgbClr val="FFC000"/>
                </a:solidFill>
              </a:rPr>
              <a:t>dan</a:t>
            </a:r>
            <a:r>
              <a:rPr lang="en-US" sz="3200">
                <a:ln>
                  <a:solidFill>
                    <a:srgbClr val="FFC000"/>
                  </a:solidFill>
                </a:ln>
                <a:solidFill>
                  <a:srgbClr val="FFC000"/>
                </a:solidFill>
              </a:rPr>
              <a:t> </a:t>
            </a:r>
            <a:r>
              <a:rPr lang="en-US" sz="3200" err="1">
                <a:ln>
                  <a:solidFill>
                    <a:srgbClr val="FFC000"/>
                  </a:solidFill>
                </a:ln>
                <a:solidFill>
                  <a:srgbClr val="FFC000"/>
                </a:solidFill>
              </a:rPr>
              <a:t>secara</a:t>
            </a:r>
            <a:r>
              <a:rPr lang="en-US" sz="3200">
                <a:ln>
                  <a:solidFill>
                    <a:srgbClr val="FFC000"/>
                  </a:solidFill>
                </a:ln>
                <a:solidFill>
                  <a:srgbClr val="FFC000"/>
                </a:solidFill>
              </a:rPr>
              <a:t> </a:t>
            </a:r>
            <a:r>
              <a:rPr lang="en-US" sz="3200" err="1">
                <a:ln>
                  <a:solidFill>
                    <a:srgbClr val="FFC000"/>
                  </a:solidFill>
                </a:ln>
                <a:solidFill>
                  <a:srgbClr val="FFC000"/>
                </a:solidFill>
              </a:rPr>
              <a:t>keseluruhan</a:t>
            </a:r>
            <a:r>
              <a:rPr lang="en-US" sz="3200">
                <a:ln>
                  <a:solidFill>
                    <a:srgbClr val="FFC000"/>
                  </a:solidFill>
                </a:ln>
                <a:solidFill>
                  <a:srgbClr val="FFC000"/>
                </a:solidFill>
              </a:rPr>
              <a:t> </a:t>
            </a:r>
            <a:r>
              <a:rPr lang="en-US" sz="3200" err="1">
                <a:ln>
                  <a:solidFill>
                    <a:srgbClr val="FFC000"/>
                  </a:solidFill>
                </a:ln>
                <a:solidFill>
                  <a:srgbClr val="FFC000"/>
                </a:solidFill>
              </a:rPr>
              <a:t>akan</a:t>
            </a:r>
            <a:r>
              <a:rPr lang="en-US" sz="3200">
                <a:ln>
                  <a:solidFill>
                    <a:srgbClr val="FFC000"/>
                  </a:solidFill>
                </a:ln>
                <a:solidFill>
                  <a:srgbClr val="FFC000"/>
                </a:solidFill>
              </a:rPr>
              <a:t> </a:t>
            </a:r>
            <a:r>
              <a:rPr lang="en-US" sz="3200" err="1">
                <a:ln>
                  <a:solidFill>
                    <a:srgbClr val="FFC000"/>
                  </a:solidFill>
                </a:ln>
                <a:solidFill>
                  <a:srgbClr val="FFC000"/>
                </a:solidFill>
              </a:rPr>
              <a:t>membentuk</a:t>
            </a:r>
            <a:r>
              <a:rPr lang="en-US" sz="3200">
                <a:ln>
                  <a:solidFill>
                    <a:srgbClr val="FFC000"/>
                  </a:solidFill>
                </a:ln>
                <a:solidFill>
                  <a:srgbClr val="FFC000"/>
                </a:solidFill>
              </a:rPr>
              <a:t> </a:t>
            </a:r>
            <a:r>
              <a:rPr lang="en-US" sz="3200" err="1">
                <a:ln>
                  <a:solidFill>
                    <a:srgbClr val="FFC000"/>
                  </a:solidFill>
                </a:ln>
                <a:solidFill>
                  <a:srgbClr val="FFC000"/>
                </a:solidFill>
              </a:rPr>
              <a:t>tampilan</a:t>
            </a:r>
            <a:r>
              <a:rPr lang="en-US" sz="3200">
                <a:ln>
                  <a:solidFill>
                    <a:srgbClr val="FFC000"/>
                  </a:solidFill>
                </a:ln>
                <a:solidFill>
                  <a:srgbClr val="FFC000"/>
                </a:solidFill>
              </a:rPr>
              <a:t>.</a:t>
            </a:r>
          </a:p>
        </p:txBody>
      </p:sp>
      <p:sp>
        <p:nvSpPr>
          <p:cNvPr id="3" name="Up Arrow 2">
            <a:hlinkClick r:id="rId2" action="ppaction://hlinksldjump" highlightClick="1"/>
          </p:cNvPr>
          <p:cNvSpPr/>
          <p:nvPr/>
        </p:nvSpPr>
        <p:spPr>
          <a:xfrm>
            <a:off x="8382000" y="6172200"/>
            <a:ext cx="762000" cy="457200"/>
          </a:xfrm>
          <a:prstGeom prst="upArrow">
            <a:avLst/>
          </a:prstGeom>
          <a:solidFill>
            <a:srgbClr val="FFC000"/>
          </a:solidFill>
          <a:scene3d>
            <a:camera prst="orthographicFront"/>
            <a:lightRig rig="threePt" dir="t"/>
          </a:scene3d>
          <a:sp3d>
            <a:bevelT w="241300" h="184150"/>
            <a:bevelB w="88900" h="635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33400"/>
            <a:ext cx="6934200" cy="823890"/>
          </a:xfrm>
        </p:spPr>
        <p:txBody>
          <a:bodyPr>
            <a:noAutofit/>
          </a:bodyPr>
          <a:lstStyle/>
          <a:p>
            <a:pPr lvl="0"/>
            <a:r>
              <a:rPr lang="sv-SE" sz="2400" b="1" smtClean="0">
                <a:ln>
                  <a:solidFill>
                    <a:srgbClr val="0070C0"/>
                  </a:solidFill>
                </a:ln>
                <a:solidFill>
                  <a:srgbClr val="7030A0"/>
                </a:solidFill>
                <a:latin typeface="Arial" pitchFamily="34" charset="0"/>
                <a:ea typeface="Times New Roman" pitchFamily="18" charset="0"/>
                <a:cs typeface="Arial" pitchFamily="34" charset="0"/>
              </a:rPr>
              <a:t>PERBANDINGAN GRAFIK VEKTOR DAN GRAFIK BITMAP</a:t>
            </a:r>
            <a:r>
              <a:rPr lang="en-US" sz="2400" smtClean="0">
                <a:ln>
                  <a:solidFill>
                    <a:srgbClr val="0070C0"/>
                  </a:solidFill>
                </a:ln>
                <a:solidFill>
                  <a:srgbClr val="7030A0"/>
                </a:solidFill>
                <a:latin typeface="Arial" pitchFamily="34" charset="0"/>
              </a:rPr>
              <a:t/>
            </a:r>
            <a:br>
              <a:rPr lang="en-US" sz="2400" smtClean="0">
                <a:ln>
                  <a:solidFill>
                    <a:srgbClr val="0070C0"/>
                  </a:solidFill>
                </a:ln>
                <a:solidFill>
                  <a:srgbClr val="7030A0"/>
                </a:solidFill>
                <a:latin typeface="Arial" pitchFamily="34" charset="0"/>
              </a:rPr>
            </a:br>
            <a:endParaRPr lang="en-US" sz="2400">
              <a:ln>
                <a:solidFill>
                  <a:srgbClr val="0070C0"/>
                </a:solidFill>
              </a:ln>
              <a:solidFill>
                <a:srgbClr val="7030A0"/>
              </a:solidFill>
            </a:endParaRPr>
          </a:p>
        </p:txBody>
      </p:sp>
      <p:graphicFrame>
        <p:nvGraphicFramePr>
          <p:cNvPr id="4" name="Table 3"/>
          <p:cNvGraphicFramePr>
            <a:graphicFrameLocks noGrp="1"/>
          </p:cNvGraphicFramePr>
          <p:nvPr/>
        </p:nvGraphicFramePr>
        <p:xfrm>
          <a:off x="1676400" y="1295400"/>
          <a:ext cx="6934200" cy="4978173"/>
        </p:xfrm>
        <a:graphic>
          <a:graphicData uri="http://schemas.openxmlformats.org/drawingml/2006/table">
            <a:tbl>
              <a:tblPr>
                <a:tableStyleId>{16D9F66E-5EB9-4882-86FB-DCBF35E3C3E4}</a:tableStyleId>
              </a:tblPr>
              <a:tblGrid>
                <a:gridCol w="3408607">
                  <a:extLst>
                    <a:ext uri="{9D8B030D-6E8A-4147-A177-3AD203B41FA5}">
                      <a16:colId xmlns:a16="http://schemas.microsoft.com/office/drawing/2014/main" val="20000"/>
                    </a:ext>
                  </a:extLst>
                </a:gridCol>
                <a:gridCol w="3525593">
                  <a:extLst>
                    <a:ext uri="{9D8B030D-6E8A-4147-A177-3AD203B41FA5}">
                      <a16:colId xmlns:a16="http://schemas.microsoft.com/office/drawing/2014/main" val="20001"/>
                    </a:ext>
                  </a:extLst>
                </a:gridCol>
              </a:tblGrid>
              <a:tr h="653141">
                <a:tc>
                  <a:txBody>
                    <a:bodyPr/>
                    <a:lstStyle/>
                    <a:p>
                      <a:pPr algn="ctr">
                        <a:spcAft>
                          <a:spcPts val="0"/>
                        </a:spcAft>
                        <a:tabLst>
                          <a:tab pos="-1485900" algn="l"/>
                        </a:tabLst>
                      </a:pPr>
                      <a:r>
                        <a:rPr lang="en-US" sz="2400" b="1" err="1">
                          <a:solidFill>
                            <a:srgbClr val="FFC000"/>
                          </a:solidFill>
                          <a:latin typeface="Arial" pitchFamily="34" charset="0"/>
                          <a:cs typeface="Arial" pitchFamily="34" charset="0"/>
                        </a:rPr>
                        <a:t>Grafik</a:t>
                      </a:r>
                      <a:r>
                        <a:rPr lang="en-US" sz="2400" b="1">
                          <a:solidFill>
                            <a:srgbClr val="FFC000"/>
                          </a:solidFill>
                          <a:latin typeface="Arial" pitchFamily="34" charset="0"/>
                          <a:cs typeface="Arial" pitchFamily="34" charset="0"/>
                        </a:rPr>
                        <a:t> Bitmap</a:t>
                      </a:r>
                      <a:endParaRPr lang="en-US" sz="2400" b="1">
                        <a:solidFill>
                          <a:srgbClr val="FFC000"/>
                        </a:solidFill>
                        <a:latin typeface="Arial" pitchFamily="34" charset="0"/>
                        <a:ea typeface="Times New Roman"/>
                        <a:cs typeface="Arial" pitchFamily="34" charset="0"/>
                      </a:endParaRPr>
                    </a:p>
                  </a:txBody>
                  <a:tcPr marL="63832" marR="63832" marT="0" marB="0" anchor="ctr">
                    <a:solidFill>
                      <a:srgbClr val="002060"/>
                    </a:solidFill>
                  </a:tcPr>
                </a:tc>
                <a:tc>
                  <a:txBody>
                    <a:bodyPr/>
                    <a:lstStyle/>
                    <a:p>
                      <a:pPr algn="ctr">
                        <a:spcAft>
                          <a:spcPts val="0"/>
                        </a:spcAft>
                        <a:tabLst>
                          <a:tab pos="-1485900" algn="l"/>
                        </a:tabLst>
                      </a:pPr>
                      <a:r>
                        <a:rPr lang="en-US" sz="2400" b="1" err="1">
                          <a:solidFill>
                            <a:srgbClr val="FFFF00"/>
                          </a:solidFill>
                          <a:latin typeface="Arial" pitchFamily="34" charset="0"/>
                          <a:cs typeface="Arial" pitchFamily="34" charset="0"/>
                        </a:rPr>
                        <a:t>Grafik</a:t>
                      </a:r>
                      <a:r>
                        <a:rPr lang="en-US" sz="2400" b="1">
                          <a:solidFill>
                            <a:srgbClr val="FFFF00"/>
                          </a:solidFill>
                          <a:latin typeface="Arial" pitchFamily="34" charset="0"/>
                          <a:cs typeface="Arial" pitchFamily="34" charset="0"/>
                        </a:rPr>
                        <a:t> </a:t>
                      </a:r>
                      <a:r>
                        <a:rPr lang="en-US" sz="2400" b="1" err="1">
                          <a:solidFill>
                            <a:srgbClr val="FFFF00"/>
                          </a:solidFill>
                          <a:latin typeface="Arial" pitchFamily="34" charset="0"/>
                          <a:cs typeface="Arial" pitchFamily="34" charset="0"/>
                        </a:rPr>
                        <a:t>Vektor</a:t>
                      </a:r>
                      <a:endParaRPr lang="en-US" sz="2400" b="1">
                        <a:solidFill>
                          <a:srgbClr val="FFFF00"/>
                        </a:solidFill>
                        <a:latin typeface="Arial" pitchFamily="34" charset="0"/>
                        <a:ea typeface="Times New Roman"/>
                        <a:cs typeface="Arial" pitchFamily="34" charset="0"/>
                      </a:endParaRPr>
                    </a:p>
                  </a:txBody>
                  <a:tcPr marL="63832" marR="63832" marT="0" marB="0" anchor="ctr">
                    <a:solidFill>
                      <a:schemeClr val="accent6">
                        <a:lumMod val="50000"/>
                      </a:schemeClr>
                    </a:solidFill>
                  </a:tcPr>
                </a:tc>
                <a:extLst>
                  <a:ext uri="{0D108BD9-81ED-4DB2-BD59-A6C34878D82A}">
                    <a16:rowId xmlns:a16="http://schemas.microsoft.com/office/drawing/2014/main" val="10000"/>
                  </a:ext>
                </a:extLst>
              </a:tr>
              <a:tr h="1188410">
                <a:tc>
                  <a:txBody>
                    <a:bodyPr/>
                    <a:lstStyle/>
                    <a:p>
                      <a:pPr algn="just">
                        <a:spcAft>
                          <a:spcPts val="0"/>
                        </a:spcAft>
                        <a:tabLst>
                          <a:tab pos="-1485900" algn="l"/>
                        </a:tabLst>
                      </a:pPr>
                      <a:r>
                        <a:rPr lang="en-US" sz="2400" b="1" err="1">
                          <a:solidFill>
                            <a:srgbClr val="FFC000"/>
                          </a:solidFill>
                          <a:latin typeface="Arial" pitchFamily="34" charset="0"/>
                          <a:cs typeface="Arial" pitchFamily="34" charset="0"/>
                        </a:rPr>
                        <a:t>Terdiri</a:t>
                      </a:r>
                      <a:r>
                        <a:rPr lang="en-US" sz="2400" b="1">
                          <a:solidFill>
                            <a:srgbClr val="FFC000"/>
                          </a:solidFill>
                          <a:latin typeface="Arial" pitchFamily="34" charset="0"/>
                          <a:cs typeface="Arial" pitchFamily="34" charset="0"/>
                        </a:rPr>
                        <a:t> </a:t>
                      </a:r>
                      <a:r>
                        <a:rPr lang="en-US" sz="2400" b="1" err="1">
                          <a:solidFill>
                            <a:srgbClr val="FFC000"/>
                          </a:solidFill>
                          <a:latin typeface="Arial" pitchFamily="34" charset="0"/>
                          <a:cs typeface="Arial" pitchFamily="34" charset="0"/>
                        </a:rPr>
                        <a:t>atas</a:t>
                      </a:r>
                      <a:r>
                        <a:rPr lang="en-US" sz="2400" b="1">
                          <a:solidFill>
                            <a:srgbClr val="FFC000"/>
                          </a:solidFill>
                          <a:latin typeface="Arial" pitchFamily="34" charset="0"/>
                          <a:cs typeface="Arial" pitchFamily="34" charset="0"/>
                        </a:rPr>
                        <a:t> </a:t>
                      </a:r>
                      <a:r>
                        <a:rPr lang="en-US" sz="2400" b="1" err="1">
                          <a:solidFill>
                            <a:srgbClr val="FFC000"/>
                          </a:solidFill>
                          <a:latin typeface="Arial" pitchFamily="34" charset="0"/>
                          <a:cs typeface="Arial" pitchFamily="34" charset="0"/>
                        </a:rPr>
                        <a:t>kumpulan</a:t>
                      </a:r>
                      <a:r>
                        <a:rPr lang="en-US" sz="2400" b="1">
                          <a:solidFill>
                            <a:srgbClr val="FFC000"/>
                          </a:solidFill>
                          <a:latin typeface="Arial" pitchFamily="34" charset="0"/>
                          <a:cs typeface="Arial" pitchFamily="34" charset="0"/>
                        </a:rPr>
                        <a:t> pixel </a:t>
                      </a:r>
                      <a:r>
                        <a:rPr lang="en-US" sz="2400" b="1" err="1">
                          <a:solidFill>
                            <a:srgbClr val="FFC000"/>
                          </a:solidFill>
                          <a:latin typeface="Arial" pitchFamily="34" charset="0"/>
                          <a:cs typeface="Arial" pitchFamily="34" charset="0"/>
                        </a:rPr>
                        <a:t>dengan</a:t>
                      </a:r>
                      <a:r>
                        <a:rPr lang="en-US" sz="2400" b="1">
                          <a:solidFill>
                            <a:srgbClr val="FFC000"/>
                          </a:solidFill>
                          <a:latin typeface="Arial" pitchFamily="34" charset="0"/>
                          <a:cs typeface="Arial" pitchFamily="34" charset="0"/>
                        </a:rPr>
                        <a:t> </a:t>
                      </a:r>
                      <a:r>
                        <a:rPr lang="en-US" sz="2400" b="1" err="1">
                          <a:solidFill>
                            <a:srgbClr val="FFC000"/>
                          </a:solidFill>
                          <a:latin typeface="Arial" pitchFamily="34" charset="0"/>
                          <a:cs typeface="Arial" pitchFamily="34" charset="0"/>
                        </a:rPr>
                        <a:t>warna</a:t>
                      </a:r>
                      <a:r>
                        <a:rPr lang="en-US" sz="2400" b="1">
                          <a:solidFill>
                            <a:srgbClr val="FFC000"/>
                          </a:solidFill>
                          <a:latin typeface="Arial" pitchFamily="34" charset="0"/>
                          <a:cs typeface="Arial" pitchFamily="34" charset="0"/>
                        </a:rPr>
                        <a:t> </a:t>
                      </a:r>
                      <a:r>
                        <a:rPr lang="en-US" sz="2400" b="1" err="1">
                          <a:solidFill>
                            <a:srgbClr val="FFC000"/>
                          </a:solidFill>
                          <a:latin typeface="Arial" pitchFamily="34" charset="0"/>
                          <a:cs typeface="Arial" pitchFamily="34" charset="0"/>
                        </a:rPr>
                        <a:t>tertentu</a:t>
                      </a:r>
                      <a:endParaRPr lang="en-US" sz="2400" b="1">
                        <a:solidFill>
                          <a:srgbClr val="FFC000"/>
                        </a:solidFill>
                        <a:latin typeface="Arial" pitchFamily="34" charset="0"/>
                        <a:ea typeface="Times New Roman"/>
                        <a:cs typeface="Arial" pitchFamily="34" charset="0"/>
                      </a:endParaRPr>
                    </a:p>
                  </a:txBody>
                  <a:tcPr marL="63832" marR="63832" marT="0" marB="0">
                    <a:solidFill>
                      <a:srgbClr val="002060"/>
                    </a:solidFill>
                  </a:tcPr>
                </a:tc>
                <a:tc>
                  <a:txBody>
                    <a:bodyPr/>
                    <a:lstStyle/>
                    <a:p>
                      <a:pPr marR="160020" algn="just">
                        <a:spcAft>
                          <a:spcPts val="0"/>
                        </a:spcAft>
                        <a:tabLst>
                          <a:tab pos="-1485900" algn="l"/>
                        </a:tabLst>
                      </a:pPr>
                      <a:r>
                        <a:rPr lang="en-US" sz="2400" b="1" err="1">
                          <a:solidFill>
                            <a:srgbClr val="FFFF00"/>
                          </a:solidFill>
                          <a:latin typeface="Arial" pitchFamily="34" charset="0"/>
                          <a:cs typeface="Arial" pitchFamily="34" charset="0"/>
                        </a:rPr>
                        <a:t>Terdiri</a:t>
                      </a:r>
                      <a:r>
                        <a:rPr lang="en-US" sz="2400" b="1">
                          <a:solidFill>
                            <a:srgbClr val="FFFF00"/>
                          </a:solidFill>
                          <a:latin typeface="Arial" pitchFamily="34" charset="0"/>
                          <a:cs typeface="Arial" pitchFamily="34" charset="0"/>
                        </a:rPr>
                        <a:t> </a:t>
                      </a:r>
                      <a:r>
                        <a:rPr lang="en-US" sz="2400" b="1" err="1">
                          <a:solidFill>
                            <a:srgbClr val="FFFF00"/>
                          </a:solidFill>
                          <a:latin typeface="Arial" pitchFamily="34" charset="0"/>
                          <a:cs typeface="Arial" pitchFamily="34" charset="0"/>
                        </a:rPr>
                        <a:t>atas</a:t>
                      </a:r>
                      <a:r>
                        <a:rPr lang="en-US" sz="2400" b="1">
                          <a:solidFill>
                            <a:srgbClr val="FFFF00"/>
                          </a:solidFill>
                          <a:latin typeface="Arial" pitchFamily="34" charset="0"/>
                          <a:cs typeface="Arial" pitchFamily="34" charset="0"/>
                        </a:rPr>
                        <a:t> </a:t>
                      </a:r>
                      <a:r>
                        <a:rPr lang="en-US" sz="2400" b="1" err="1">
                          <a:solidFill>
                            <a:srgbClr val="FFFF00"/>
                          </a:solidFill>
                          <a:latin typeface="Arial" pitchFamily="34" charset="0"/>
                          <a:cs typeface="Arial" pitchFamily="34" charset="0"/>
                        </a:rPr>
                        <a:t>kurva</a:t>
                      </a:r>
                      <a:r>
                        <a:rPr lang="en-US" sz="2400" b="1">
                          <a:solidFill>
                            <a:srgbClr val="FFFF00"/>
                          </a:solidFill>
                          <a:latin typeface="Arial" pitchFamily="34" charset="0"/>
                          <a:cs typeface="Arial" pitchFamily="34" charset="0"/>
                        </a:rPr>
                        <a:t> and </a:t>
                      </a:r>
                      <a:r>
                        <a:rPr lang="en-US" sz="2400" b="1" err="1">
                          <a:solidFill>
                            <a:srgbClr val="FFFF00"/>
                          </a:solidFill>
                          <a:latin typeface="Arial" pitchFamily="34" charset="0"/>
                          <a:cs typeface="Arial" pitchFamily="34" charset="0"/>
                        </a:rPr>
                        <a:t>garis</a:t>
                      </a:r>
                      <a:r>
                        <a:rPr lang="en-US" sz="2400" b="1">
                          <a:solidFill>
                            <a:srgbClr val="FFFF00"/>
                          </a:solidFill>
                          <a:latin typeface="Arial" pitchFamily="34" charset="0"/>
                          <a:cs typeface="Arial" pitchFamily="34" charset="0"/>
                        </a:rPr>
                        <a:t> </a:t>
                      </a:r>
                      <a:r>
                        <a:rPr lang="en-US" sz="2400" b="1" err="1">
                          <a:solidFill>
                            <a:srgbClr val="FFFF00"/>
                          </a:solidFill>
                          <a:latin typeface="Arial" pitchFamily="34" charset="0"/>
                          <a:cs typeface="Arial" pitchFamily="34" charset="0"/>
                        </a:rPr>
                        <a:t>berdasarkan</a:t>
                      </a:r>
                      <a:r>
                        <a:rPr lang="en-US" sz="2400" b="1">
                          <a:solidFill>
                            <a:srgbClr val="FFFF00"/>
                          </a:solidFill>
                          <a:latin typeface="Arial" pitchFamily="34" charset="0"/>
                          <a:cs typeface="Arial" pitchFamily="34" charset="0"/>
                        </a:rPr>
                        <a:t> </a:t>
                      </a:r>
                      <a:r>
                        <a:rPr lang="en-US" sz="2400" b="1" err="1">
                          <a:solidFill>
                            <a:srgbClr val="FFFF00"/>
                          </a:solidFill>
                          <a:latin typeface="Arial" pitchFamily="34" charset="0"/>
                          <a:cs typeface="Arial" pitchFamily="34" charset="0"/>
                        </a:rPr>
                        <a:t>rumus</a:t>
                      </a:r>
                      <a:r>
                        <a:rPr lang="en-US" sz="2400" b="1">
                          <a:solidFill>
                            <a:srgbClr val="FFFF00"/>
                          </a:solidFill>
                          <a:latin typeface="Arial" pitchFamily="34" charset="0"/>
                          <a:cs typeface="Arial" pitchFamily="34" charset="0"/>
                        </a:rPr>
                        <a:t> </a:t>
                      </a:r>
                      <a:r>
                        <a:rPr lang="en-US" sz="2400" b="1" err="1">
                          <a:solidFill>
                            <a:srgbClr val="FFFF00"/>
                          </a:solidFill>
                          <a:latin typeface="Arial" pitchFamily="34" charset="0"/>
                          <a:cs typeface="Arial" pitchFamily="34" charset="0"/>
                        </a:rPr>
                        <a:t>matematis</a:t>
                      </a:r>
                      <a:endParaRPr lang="en-US" sz="2400" b="1">
                        <a:solidFill>
                          <a:srgbClr val="FFFF00"/>
                        </a:solidFill>
                        <a:latin typeface="Arial" pitchFamily="34" charset="0"/>
                        <a:ea typeface="Times New Roman"/>
                        <a:cs typeface="Arial" pitchFamily="34" charset="0"/>
                      </a:endParaRPr>
                    </a:p>
                  </a:txBody>
                  <a:tcPr marL="63832" marR="63832" marT="0" marB="0">
                    <a:solidFill>
                      <a:schemeClr val="accent6">
                        <a:lumMod val="50000"/>
                      </a:schemeClr>
                    </a:solidFill>
                  </a:tcPr>
                </a:tc>
                <a:extLst>
                  <a:ext uri="{0D108BD9-81ED-4DB2-BD59-A6C34878D82A}">
                    <a16:rowId xmlns:a16="http://schemas.microsoft.com/office/drawing/2014/main" val="10001"/>
                  </a:ext>
                </a:extLst>
              </a:tr>
              <a:tr h="576302">
                <a:tc>
                  <a:txBody>
                    <a:bodyPr/>
                    <a:lstStyle/>
                    <a:p>
                      <a:pPr algn="just">
                        <a:spcAft>
                          <a:spcPts val="0"/>
                        </a:spcAft>
                        <a:tabLst>
                          <a:tab pos="-1485900" algn="l"/>
                        </a:tabLst>
                      </a:pPr>
                      <a:r>
                        <a:rPr lang="en-US" sz="2400" b="1">
                          <a:solidFill>
                            <a:srgbClr val="FFC000"/>
                          </a:solidFill>
                          <a:latin typeface="Arial" pitchFamily="34" charset="0"/>
                          <a:cs typeface="Arial" pitchFamily="34" charset="0"/>
                        </a:rPr>
                        <a:t>Resolution dependent </a:t>
                      </a:r>
                      <a:endParaRPr lang="en-US" sz="2400" b="1">
                        <a:solidFill>
                          <a:srgbClr val="FFC000"/>
                        </a:solidFill>
                        <a:latin typeface="Arial" pitchFamily="34" charset="0"/>
                        <a:ea typeface="Times New Roman"/>
                        <a:cs typeface="Arial" pitchFamily="34" charset="0"/>
                      </a:endParaRPr>
                    </a:p>
                  </a:txBody>
                  <a:tcPr marL="63832" marR="63832" marT="0" marB="0">
                    <a:solidFill>
                      <a:srgbClr val="002060"/>
                    </a:solidFill>
                  </a:tcPr>
                </a:tc>
                <a:tc>
                  <a:txBody>
                    <a:bodyPr/>
                    <a:lstStyle/>
                    <a:p>
                      <a:pPr algn="just">
                        <a:spcAft>
                          <a:spcPts val="0"/>
                        </a:spcAft>
                        <a:tabLst>
                          <a:tab pos="-1485900" algn="l"/>
                        </a:tabLst>
                      </a:pPr>
                      <a:r>
                        <a:rPr lang="en-US" sz="2400" b="1" err="1">
                          <a:solidFill>
                            <a:srgbClr val="FFFF00"/>
                          </a:solidFill>
                          <a:latin typeface="Arial" pitchFamily="34" charset="0"/>
                          <a:cs typeface="Arial" pitchFamily="34" charset="0"/>
                        </a:rPr>
                        <a:t>Resolusi</a:t>
                      </a:r>
                      <a:r>
                        <a:rPr lang="en-US" sz="2400" b="1">
                          <a:solidFill>
                            <a:srgbClr val="FFFF00"/>
                          </a:solidFill>
                          <a:latin typeface="Arial" pitchFamily="34" charset="0"/>
                          <a:cs typeface="Arial" pitchFamily="34" charset="0"/>
                        </a:rPr>
                        <a:t> independent</a:t>
                      </a:r>
                      <a:endParaRPr lang="en-US" sz="2400" b="1">
                        <a:solidFill>
                          <a:srgbClr val="FFFF00"/>
                        </a:solidFill>
                        <a:latin typeface="Arial" pitchFamily="34" charset="0"/>
                        <a:ea typeface="Times New Roman"/>
                        <a:cs typeface="Arial" pitchFamily="34" charset="0"/>
                      </a:endParaRPr>
                    </a:p>
                  </a:txBody>
                  <a:tcPr marL="63832" marR="63832" marT="0" marB="0">
                    <a:solidFill>
                      <a:schemeClr val="accent6">
                        <a:lumMod val="50000"/>
                      </a:schemeClr>
                    </a:solidFill>
                  </a:tcPr>
                </a:tc>
                <a:extLst>
                  <a:ext uri="{0D108BD9-81ED-4DB2-BD59-A6C34878D82A}">
                    <a16:rowId xmlns:a16="http://schemas.microsoft.com/office/drawing/2014/main" val="10002"/>
                  </a:ext>
                </a:extLst>
              </a:tr>
              <a:tr h="1021178">
                <a:tc>
                  <a:txBody>
                    <a:bodyPr/>
                    <a:lstStyle/>
                    <a:p>
                      <a:pPr algn="just">
                        <a:spcAft>
                          <a:spcPts val="0"/>
                        </a:spcAft>
                        <a:tabLst>
                          <a:tab pos="-1485900" algn="l"/>
                        </a:tabLst>
                      </a:pPr>
                      <a:r>
                        <a:rPr lang="en-US" sz="2400" b="1" err="1">
                          <a:solidFill>
                            <a:srgbClr val="FFC000"/>
                          </a:solidFill>
                          <a:latin typeface="Arial" pitchFamily="34" charset="0"/>
                          <a:cs typeface="Arial" pitchFamily="34" charset="0"/>
                        </a:rPr>
                        <a:t>Memerlukan</a:t>
                      </a:r>
                      <a:r>
                        <a:rPr lang="en-US" sz="2400" b="1">
                          <a:solidFill>
                            <a:srgbClr val="FFC000"/>
                          </a:solidFill>
                          <a:latin typeface="Arial" pitchFamily="34" charset="0"/>
                          <a:cs typeface="Arial" pitchFamily="34" charset="0"/>
                        </a:rPr>
                        <a:t> </a:t>
                      </a:r>
                      <a:r>
                        <a:rPr lang="en-US" sz="2400" b="1" err="1">
                          <a:solidFill>
                            <a:srgbClr val="FFC000"/>
                          </a:solidFill>
                          <a:latin typeface="Arial" pitchFamily="34" charset="0"/>
                          <a:cs typeface="Arial" pitchFamily="34" charset="0"/>
                        </a:rPr>
                        <a:t>ruang</a:t>
                      </a:r>
                      <a:r>
                        <a:rPr lang="en-US" sz="2400" b="1">
                          <a:solidFill>
                            <a:srgbClr val="FFC000"/>
                          </a:solidFill>
                          <a:latin typeface="Arial" pitchFamily="34" charset="0"/>
                          <a:cs typeface="Arial" pitchFamily="34" charset="0"/>
                        </a:rPr>
                        <a:t> </a:t>
                      </a:r>
                      <a:r>
                        <a:rPr lang="en-US" sz="2400" b="1" err="1">
                          <a:solidFill>
                            <a:srgbClr val="FFC000"/>
                          </a:solidFill>
                          <a:latin typeface="Arial" pitchFamily="34" charset="0"/>
                          <a:cs typeface="Arial" pitchFamily="34" charset="0"/>
                        </a:rPr>
                        <a:t>penyimpan</a:t>
                      </a:r>
                      <a:r>
                        <a:rPr lang="en-US" sz="2400" b="1">
                          <a:solidFill>
                            <a:srgbClr val="FFC000"/>
                          </a:solidFill>
                          <a:latin typeface="Arial" pitchFamily="34" charset="0"/>
                          <a:cs typeface="Arial" pitchFamily="34" charset="0"/>
                        </a:rPr>
                        <a:t> yang </a:t>
                      </a:r>
                      <a:r>
                        <a:rPr lang="en-US" sz="2400" b="1" smtClean="0">
                          <a:solidFill>
                            <a:srgbClr val="FFC000"/>
                          </a:solidFill>
                          <a:latin typeface="Arial" pitchFamily="34" charset="0"/>
                          <a:cs typeface="Arial" pitchFamily="34" charset="0"/>
                        </a:rPr>
                        <a:t>relati</a:t>
                      </a:r>
                      <a:r>
                        <a:rPr lang="id-ID" sz="2400" b="1" smtClean="0">
                          <a:solidFill>
                            <a:srgbClr val="FFC000"/>
                          </a:solidFill>
                          <a:latin typeface="Arial" pitchFamily="34" charset="0"/>
                          <a:cs typeface="Arial" pitchFamily="34" charset="0"/>
                        </a:rPr>
                        <a:t>f</a:t>
                      </a:r>
                      <a:r>
                        <a:rPr lang="en-US" sz="2400" b="1" smtClean="0">
                          <a:solidFill>
                            <a:srgbClr val="FFC000"/>
                          </a:solidFill>
                          <a:latin typeface="Arial" pitchFamily="34" charset="0"/>
                          <a:cs typeface="Arial" pitchFamily="34" charset="0"/>
                        </a:rPr>
                        <a:t> </a:t>
                      </a:r>
                      <a:r>
                        <a:rPr lang="en-US" sz="2400" b="1" err="1">
                          <a:solidFill>
                            <a:srgbClr val="FFC000"/>
                          </a:solidFill>
                          <a:latin typeface="Arial" pitchFamily="34" charset="0"/>
                          <a:cs typeface="Arial" pitchFamily="34" charset="0"/>
                        </a:rPr>
                        <a:t>lebih</a:t>
                      </a:r>
                      <a:r>
                        <a:rPr lang="en-US" sz="2400" b="1">
                          <a:solidFill>
                            <a:srgbClr val="FFC000"/>
                          </a:solidFill>
                          <a:latin typeface="Arial" pitchFamily="34" charset="0"/>
                          <a:cs typeface="Arial" pitchFamily="34" charset="0"/>
                        </a:rPr>
                        <a:t> </a:t>
                      </a:r>
                      <a:r>
                        <a:rPr lang="en-US" sz="2400" b="1" err="1">
                          <a:solidFill>
                            <a:srgbClr val="FFC000"/>
                          </a:solidFill>
                          <a:latin typeface="Arial" pitchFamily="34" charset="0"/>
                          <a:cs typeface="Arial" pitchFamily="34" charset="0"/>
                        </a:rPr>
                        <a:t>besar</a:t>
                      </a:r>
                      <a:r>
                        <a:rPr lang="en-US" sz="2400" b="1">
                          <a:solidFill>
                            <a:srgbClr val="FFC000"/>
                          </a:solidFill>
                          <a:latin typeface="Arial" pitchFamily="34" charset="0"/>
                          <a:cs typeface="Arial" pitchFamily="34" charset="0"/>
                        </a:rPr>
                        <a:t> </a:t>
                      </a:r>
                      <a:endParaRPr lang="en-US" sz="2400" b="1">
                        <a:solidFill>
                          <a:srgbClr val="FFC000"/>
                        </a:solidFill>
                        <a:latin typeface="Arial" pitchFamily="34" charset="0"/>
                        <a:ea typeface="Times New Roman"/>
                        <a:cs typeface="Arial" pitchFamily="34" charset="0"/>
                      </a:endParaRPr>
                    </a:p>
                  </a:txBody>
                  <a:tcPr marL="63832" marR="63832" marT="0" marB="0">
                    <a:solidFill>
                      <a:srgbClr val="002060"/>
                    </a:solidFill>
                  </a:tcPr>
                </a:tc>
                <a:tc>
                  <a:txBody>
                    <a:bodyPr/>
                    <a:lstStyle/>
                    <a:p>
                      <a:pPr algn="just">
                        <a:spcAft>
                          <a:spcPts val="0"/>
                        </a:spcAft>
                        <a:tabLst>
                          <a:tab pos="-1485900" algn="l"/>
                        </a:tabLst>
                      </a:pPr>
                      <a:r>
                        <a:rPr lang="en-US" sz="2400" b="1" err="1">
                          <a:solidFill>
                            <a:srgbClr val="FFFF00"/>
                          </a:solidFill>
                          <a:latin typeface="Arial" pitchFamily="34" charset="0"/>
                          <a:cs typeface="Arial" pitchFamily="34" charset="0"/>
                        </a:rPr>
                        <a:t>Memerlukan</a:t>
                      </a:r>
                      <a:r>
                        <a:rPr lang="en-US" sz="2400" b="1">
                          <a:solidFill>
                            <a:srgbClr val="FFFF00"/>
                          </a:solidFill>
                          <a:latin typeface="Arial" pitchFamily="34" charset="0"/>
                          <a:cs typeface="Arial" pitchFamily="34" charset="0"/>
                        </a:rPr>
                        <a:t> </a:t>
                      </a:r>
                      <a:r>
                        <a:rPr lang="en-US" sz="2400" b="1" err="1">
                          <a:solidFill>
                            <a:srgbClr val="FFFF00"/>
                          </a:solidFill>
                          <a:latin typeface="Arial" pitchFamily="34" charset="0"/>
                          <a:cs typeface="Arial" pitchFamily="34" charset="0"/>
                        </a:rPr>
                        <a:t>ruang</a:t>
                      </a:r>
                      <a:r>
                        <a:rPr lang="en-US" sz="2400" b="1">
                          <a:solidFill>
                            <a:srgbClr val="FFFF00"/>
                          </a:solidFill>
                          <a:latin typeface="Arial" pitchFamily="34" charset="0"/>
                          <a:cs typeface="Arial" pitchFamily="34" charset="0"/>
                        </a:rPr>
                        <a:t> </a:t>
                      </a:r>
                      <a:r>
                        <a:rPr lang="en-US" sz="2400" b="1" err="1">
                          <a:solidFill>
                            <a:srgbClr val="FFFF00"/>
                          </a:solidFill>
                          <a:latin typeface="Arial" pitchFamily="34" charset="0"/>
                          <a:cs typeface="Arial" pitchFamily="34" charset="0"/>
                        </a:rPr>
                        <a:t>penyimpanan</a:t>
                      </a:r>
                      <a:r>
                        <a:rPr lang="en-US" sz="2400" b="1">
                          <a:solidFill>
                            <a:srgbClr val="FFFF00"/>
                          </a:solidFill>
                          <a:latin typeface="Arial" pitchFamily="34" charset="0"/>
                          <a:cs typeface="Arial" pitchFamily="34" charset="0"/>
                        </a:rPr>
                        <a:t> yang </a:t>
                      </a:r>
                      <a:r>
                        <a:rPr lang="en-US" sz="2400" b="1" err="1">
                          <a:solidFill>
                            <a:srgbClr val="FFFF00"/>
                          </a:solidFill>
                          <a:latin typeface="Arial" pitchFamily="34" charset="0"/>
                          <a:cs typeface="Arial" pitchFamily="34" charset="0"/>
                        </a:rPr>
                        <a:t>relatif</a:t>
                      </a:r>
                      <a:r>
                        <a:rPr lang="en-US" sz="2400" b="1">
                          <a:solidFill>
                            <a:srgbClr val="FFFF00"/>
                          </a:solidFill>
                          <a:latin typeface="Arial" pitchFamily="34" charset="0"/>
                          <a:cs typeface="Arial" pitchFamily="34" charset="0"/>
                        </a:rPr>
                        <a:t>  </a:t>
                      </a:r>
                      <a:r>
                        <a:rPr lang="en-US" sz="2400" b="1" err="1">
                          <a:solidFill>
                            <a:srgbClr val="FFFF00"/>
                          </a:solidFill>
                          <a:latin typeface="Arial" pitchFamily="34" charset="0"/>
                          <a:cs typeface="Arial" pitchFamily="34" charset="0"/>
                        </a:rPr>
                        <a:t>lebih</a:t>
                      </a:r>
                      <a:r>
                        <a:rPr lang="en-US" sz="2400" b="1">
                          <a:solidFill>
                            <a:srgbClr val="FFFF00"/>
                          </a:solidFill>
                          <a:latin typeface="Arial" pitchFamily="34" charset="0"/>
                          <a:cs typeface="Arial" pitchFamily="34" charset="0"/>
                        </a:rPr>
                        <a:t> </a:t>
                      </a:r>
                      <a:r>
                        <a:rPr lang="en-US" sz="2400" b="1" err="1">
                          <a:solidFill>
                            <a:srgbClr val="FFFF00"/>
                          </a:solidFill>
                          <a:latin typeface="Arial" pitchFamily="34" charset="0"/>
                          <a:cs typeface="Arial" pitchFamily="34" charset="0"/>
                        </a:rPr>
                        <a:t>kecil</a:t>
                      </a:r>
                      <a:endParaRPr lang="en-US" sz="2400" b="1">
                        <a:solidFill>
                          <a:srgbClr val="FFFF00"/>
                        </a:solidFill>
                        <a:latin typeface="Arial" pitchFamily="34" charset="0"/>
                        <a:ea typeface="Times New Roman"/>
                        <a:cs typeface="Arial" pitchFamily="34" charset="0"/>
                      </a:endParaRPr>
                    </a:p>
                  </a:txBody>
                  <a:tcPr marL="63832" marR="63832" marT="0" marB="0">
                    <a:solidFill>
                      <a:schemeClr val="accent6">
                        <a:lumMod val="50000"/>
                      </a:schemeClr>
                    </a:solidFill>
                  </a:tcPr>
                </a:tc>
                <a:extLst>
                  <a:ext uri="{0D108BD9-81ED-4DB2-BD59-A6C34878D82A}">
                    <a16:rowId xmlns:a16="http://schemas.microsoft.com/office/drawing/2014/main" val="10003"/>
                  </a:ext>
                </a:extLst>
              </a:tr>
              <a:tr h="1361570">
                <a:tc>
                  <a:txBody>
                    <a:bodyPr/>
                    <a:lstStyle/>
                    <a:p>
                      <a:pPr algn="just">
                        <a:spcAft>
                          <a:spcPts val="0"/>
                        </a:spcAft>
                        <a:tabLst>
                          <a:tab pos="-1485900" algn="l"/>
                        </a:tabLst>
                      </a:pPr>
                      <a:r>
                        <a:rPr lang="en-US" sz="2400" b="1" err="1">
                          <a:solidFill>
                            <a:srgbClr val="FFC000"/>
                          </a:solidFill>
                          <a:latin typeface="Arial" pitchFamily="34" charset="0"/>
                          <a:cs typeface="Arial" pitchFamily="34" charset="0"/>
                        </a:rPr>
                        <a:t>Cocok</a:t>
                      </a:r>
                      <a:r>
                        <a:rPr lang="en-US" sz="2400" b="1">
                          <a:solidFill>
                            <a:srgbClr val="FFC000"/>
                          </a:solidFill>
                          <a:latin typeface="Arial" pitchFamily="34" charset="0"/>
                          <a:cs typeface="Arial" pitchFamily="34" charset="0"/>
                        </a:rPr>
                        <a:t> </a:t>
                      </a:r>
                      <a:r>
                        <a:rPr lang="en-US" sz="2400" b="1" err="1">
                          <a:solidFill>
                            <a:srgbClr val="FFC000"/>
                          </a:solidFill>
                          <a:latin typeface="Arial" pitchFamily="34" charset="0"/>
                          <a:cs typeface="Arial" pitchFamily="34" charset="0"/>
                        </a:rPr>
                        <a:t>untuk</a:t>
                      </a:r>
                      <a:r>
                        <a:rPr lang="en-US" sz="2400" b="1">
                          <a:solidFill>
                            <a:srgbClr val="FFC000"/>
                          </a:solidFill>
                          <a:latin typeface="Arial" pitchFamily="34" charset="0"/>
                          <a:cs typeface="Arial" pitchFamily="34" charset="0"/>
                        </a:rPr>
                        <a:t> </a:t>
                      </a:r>
                      <a:r>
                        <a:rPr lang="en-US" sz="2400" b="1" err="1">
                          <a:solidFill>
                            <a:srgbClr val="FFC000"/>
                          </a:solidFill>
                          <a:latin typeface="Arial" pitchFamily="34" charset="0"/>
                          <a:cs typeface="Arial" pitchFamily="34" charset="0"/>
                        </a:rPr>
                        <a:t>gambar</a:t>
                      </a:r>
                      <a:r>
                        <a:rPr lang="en-US" sz="2400" b="1">
                          <a:solidFill>
                            <a:srgbClr val="FFC000"/>
                          </a:solidFill>
                          <a:latin typeface="Arial" pitchFamily="34" charset="0"/>
                          <a:cs typeface="Arial" pitchFamily="34" charset="0"/>
                        </a:rPr>
                        <a:t> yang detail </a:t>
                      </a:r>
                      <a:r>
                        <a:rPr lang="en-US" sz="2400" b="1" err="1">
                          <a:solidFill>
                            <a:srgbClr val="FFC000"/>
                          </a:solidFill>
                          <a:latin typeface="Arial" pitchFamily="34" charset="0"/>
                          <a:cs typeface="Arial" pitchFamily="34" charset="0"/>
                        </a:rPr>
                        <a:t>dengan</a:t>
                      </a:r>
                      <a:r>
                        <a:rPr lang="en-US" sz="2400" b="1">
                          <a:solidFill>
                            <a:srgbClr val="FFC000"/>
                          </a:solidFill>
                          <a:latin typeface="Arial" pitchFamily="34" charset="0"/>
                          <a:cs typeface="Arial" pitchFamily="34" charset="0"/>
                        </a:rPr>
                        <a:t> </a:t>
                      </a:r>
                      <a:r>
                        <a:rPr lang="en-US" sz="2400" b="1" err="1">
                          <a:solidFill>
                            <a:srgbClr val="FFC000"/>
                          </a:solidFill>
                          <a:latin typeface="Arial" pitchFamily="34" charset="0"/>
                          <a:cs typeface="Arial" pitchFamily="34" charset="0"/>
                        </a:rPr>
                        <a:t>gradasi</a:t>
                      </a:r>
                      <a:r>
                        <a:rPr lang="en-US" sz="2400" b="1">
                          <a:solidFill>
                            <a:srgbClr val="FFC000"/>
                          </a:solidFill>
                          <a:latin typeface="Arial" pitchFamily="34" charset="0"/>
                          <a:cs typeface="Arial" pitchFamily="34" charset="0"/>
                        </a:rPr>
                        <a:t> </a:t>
                      </a:r>
                      <a:r>
                        <a:rPr lang="en-US" sz="2400" b="1" err="1">
                          <a:solidFill>
                            <a:srgbClr val="FFC000"/>
                          </a:solidFill>
                          <a:latin typeface="Arial" pitchFamily="34" charset="0"/>
                          <a:cs typeface="Arial" pitchFamily="34" charset="0"/>
                        </a:rPr>
                        <a:t>warna</a:t>
                      </a:r>
                      <a:r>
                        <a:rPr lang="en-US" sz="2400" b="1">
                          <a:solidFill>
                            <a:srgbClr val="FFC000"/>
                          </a:solidFill>
                          <a:latin typeface="Arial" pitchFamily="34" charset="0"/>
                          <a:cs typeface="Arial" pitchFamily="34" charset="0"/>
                        </a:rPr>
                        <a:t> yang </a:t>
                      </a:r>
                      <a:r>
                        <a:rPr lang="en-US" sz="2400" b="1" err="1">
                          <a:solidFill>
                            <a:srgbClr val="FFC000"/>
                          </a:solidFill>
                          <a:latin typeface="Arial" pitchFamily="34" charset="0"/>
                          <a:cs typeface="Arial" pitchFamily="34" charset="0"/>
                        </a:rPr>
                        <a:t>rumit</a:t>
                      </a:r>
                      <a:endParaRPr lang="en-US" sz="2400" b="1">
                        <a:solidFill>
                          <a:srgbClr val="FFC000"/>
                        </a:solidFill>
                        <a:latin typeface="Arial" pitchFamily="34" charset="0"/>
                        <a:ea typeface="Times New Roman"/>
                        <a:cs typeface="Arial" pitchFamily="34" charset="0"/>
                      </a:endParaRPr>
                    </a:p>
                  </a:txBody>
                  <a:tcPr marL="63832" marR="63832" marT="0" marB="0">
                    <a:solidFill>
                      <a:srgbClr val="002060"/>
                    </a:solidFill>
                  </a:tcPr>
                </a:tc>
                <a:tc>
                  <a:txBody>
                    <a:bodyPr/>
                    <a:lstStyle/>
                    <a:p>
                      <a:pPr algn="just">
                        <a:spcAft>
                          <a:spcPts val="0"/>
                        </a:spcAft>
                        <a:tabLst>
                          <a:tab pos="-1485900" algn="l"/>
                        </a:tabLst>
                      </a:pPr>
                      <a:r>
                        <a:rPr lang="en-US" sz="2400" b="1" err="1">
                          <a:solidFill>
                            <a:srgbClr val="FFFF00"/>
                          </a:solidFill>
                          <a:latin typeface="Arial" pitchFamily="34" charset="0"/>
                          <a:cs typeface="Arial" pitchFamily="34" charset="0"/>
                        </a:rPr>
                        <a:t>Cocok</a:t>
                      </a:r>
                      <a:r>
                        <a:rPr lang="en-US" sz="2400" b="1">
                          <a:solidFill>
                            <a:srgbClr val="FFFF00"/>
                          </a:solidFill>
                          <a:latin typeface="Arial" pitchFamily="34" charset="0"/>
                          <a:cs typeface="Arial" pitchFamily="34" charset="0"/>
                        </a:rPr>
                        <a:t> </a:t>
                      </a:r>
                      <a:r>
                        <a:rPr lang="en-US" sz="2400" b="1" err="1">
                          <a:solidFill>
                            <a:srgbClr val="FFFF00"/>
                          </a:solidFill>
                          <a:latin typeface="Arial" pitchFamily="34" charset="0"/>
                          <a:cs typeface="Arial" pitchFamily="34" charset="0"/>
                        </a:rPr>
                        <a:t>untuk</a:t>
                      </a:r>
                      <a:r>
                        <a:rPr lang="en-US" sz="2400" b="1">
                          <a:solidFill>
                            <a:srgbClr val="FFFF00"/>
                          </a:solidFill>
                          <a:latin typeface="Arial" pitchFamily="34" charset="0"/>
                          <a:cs typeface="Arial" pitchFamily="34" charset="0"/>
                        </a:rPr>
                        <a:t> </a:t>
                      </a:r>
                      <a:r>
                        <a:rPr lang="en-US" sz="2400" b="1" err="1">
                          <a:solidFill>
                            <a:srgbClr val="FFFF00"/>
                          </a:solidFill>
                          <a:latin typeface="Arial" pitchFamily="34" charset="0"/>
                          <a:cs typeface="Arial" pitchFamily="34" charset="0"/>
                        </a:rPr>
                        <a:t>gambar</a:t>
                      </a:r>
                      <a:r>
                        <a:rPr lang="en-US" sz="2400" b="1">
                          <a:solidFill>
                            <a:srgbClr val="FFFF00"/>
                          </a:solidFill>
                          <a:latin typeface="Arial" pitchFamily="34" charset="0"/>
                          <a:cs typeface="Arial" pitchFamily="34" charset="0"/>
                        </a:rPr>
                        <a:t> </a:t>
                      </a:r>
                      <a:r>
                        <a:rPr lang="en-US" sz="2400" b="1" err="1">
                          <a:solidFill>
                            <a:srgbClr val="FFFF00"/>
                          </a:solidFill>
                          <a:latin typeface="Arial" pitchFamily="34" charset="0"/>
                          <a:cs typeface="Arial" pitchFamily="34" charset="0"/>
                        </a:rPr>
                        <a:t>dengan</a:t>
                      </a:r>
                      <a:r>
                        <a:rPr lang="en-US" sz="2400" b="1">
                          <a:solidFill>
                            <a:srgbClr val="FFFF00"/>
                          </a:solidFill>
                          <a:latin typeface="Arial" pitchFamily="34" charset="0"/>
                          <a:cs typeface="Arial" pitchFamily="34" charset="0"/>
                        </a:rPr>
                        <a:t> </a:t>
                      </a:r>
                      <a:r>
                        <a:rPr lang="en-US" sz="2400" b="1" err="1">
                          <a:solidFill>
                            <a:srgbClr val="FFFF00"/>
                          </a:solidFill>
                          <a:latin typeface="Arial" pitchFamily="34" charset="0"/>
                          <a:cs typeface="Arial" pitchFamily="34" charset="0"/>
                        </a:rPr>
                        <a:t>warna</a:t>
                      </a:r>
                      <a:r>
                        <a:rPr lang="en-US" sz="2400" b="1">
                          <a:solidFill>
                            <a:srgbClr val="FFFF00"/>
                          </a:solidFill>
                          <a:latin typeface="Arial" pitchFamily="34" charset="0"/>
                          <a:cs typeface="Arial" pitchFamily="34" charset="0"/>
                        </a:rPr>
                        <a:t> </a:t>
                      </a:r>
                      <a:r>
                        <a:rPr lang="en-US" sz="2400" b="1" err="1">
                          <a:solidFill>
                            <a:srgbClr val="FFFF00"/>
                          </a:solidFill>
                          <a:latin typeface="Arial" pitchFamily="34" charset="0"/>
                          <a:cs typeface="Arial" pitchFamily="34" charset="0"/>
                        </a:rPr>
                        <a:t>sederhana</a:t>
                      </a:r>
                      <a:r>
                        <a:rPr lang="en-US" sz="2400" b="1">
                          <a:solidFill>
                            <a:srgbClr val="FFFF00"/>
                          </a:solidFill>
                          <a:latin typeface="Arial" pitchFamily="34" charset="0"/>
                          <a:cs typeface="Arial" pitchFamily="34" charset="0"/>
                        </a:rPr>
                        <a:t> (</a:t>
                      </a:r>
                      <a:r>
                        <a:rPr lang="en-US" sz="2400" b="1" err="1">
                          <a:solidFill>
                            <a:srgbClr val="FFFF00"/>
                          </a:solidFill>
                          <a:latin typeface="Arial" pitchFamily="34" charset="0"/>
                          <a:cs typeface="Arial" pitchFamily="34" charset="0"/>
                        </a:rPr>
                        <a:t>tidak</a:t>
                      </a:r>
                      <a:r>
                        <a:rPr lang="en-US" sz="2400" b="1">
                          <a:solidFill>
                            <a:srgbClr val="FFFF00"/>
                          </a:solidFill>
                          <a:latin typeface="Arial" pitchFamily="34" charset="0"/>
                          <a:cs typeface="Arial" pitchFamily="34" charset="0"/>
                        </a:rPr>
                        <a:t> </a:t>
                      </a:r>
                      <a:r>
                        <a:rPr lang="en-US" sz="2400" b="1" err="1">
                          <a:solidFill>
                            <a:srgbClr val="FFFF00"/>
                          </a:solidFill>
                          <a:latin typeface="Arial" pitchFamily="34" charset="0"/>
                          <a:cs typeface="Arial" pitchFamily="34" charset="0"/>
                        </a:rPr>
                        <a:t>rumit</a:t>
                      </a:r>
                      <a:r>
                        <a:rPr lang="en-US" sz="2400" b="1">
                          <a:solidFill>
                            <a:srgbClr val="FFFF00"/>
                          </a:solidFill>
                          <a:latin typeface="Arial" pitchFamily="34" charset="0"/>
                          <a:cs typeface="Arial" pitchFamily="34" charset="0"/>
                        </a:rPr>
                        <a:t>)</a:t>
                      </a:r>
                      <a:endParaRPr lang="en-US" sz="2400" b="1">
                        <a:solidFill>
                          <a:srgbClr val="FFFF00"/>
                        </a:solidFill>
                        <a:latin typeface="Arial" pitchFamily="34" charset="0"/>
                        <a:ea typeface="Times New Roman"/>
                        <a:cs typeface="Arial" pitchFamily="34" charset="0"/>
                      </a:endParaRPr>
                    </a:p>
                  </a:txBody>
                  <a:tcPr marL="63832" marR="63832" marT="0" marB="0">
                    <a:solidFill>
                      <a:schemeClr val="accent6">
                        <a:lumMod val="50000"/>
                      </a:schemeClr>
                    </a:solid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6cefca26cfd723173d4fc5f1a1f41ba8a745a"/>
</p:tagLst>
</file>

<file path=ppt/theme/theme1.xml><?xml version="1.0" encoding="utf-8"?>
<a:theme xmlns:a="http://schemas.openxmlformats.org/drawingml/2006/main" name="DESAINK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tns:customPropertyEditors xmlns:tns="http://schemas.microsoft.com/office/2006/customDocumentInformationPanel">
  <tns:showOnOpen>false</tns:showOnOpen>
  <tns:defaultPropertyEditorNamespace>Standard properties</tns:defaultPropertyEditorNamespace>
</tns:customPropertyEditors>
</file>

<file path=customXml/itemProps1.xml><?xml version="1.0" encoding="utf-8"?>
<ds:datastoreItem xmlns:ds="http://schemas.openxmlformats.org/officeDocument/2006/customXml" ds:itemID="{5A661B2C-6CD1-4143-BCB0-D746CAB068EB}">
  <ds:schemaRefs>
    <ds:schemaRef ds:uri="http://schemas.microsoft.com/office/2006/customDocumentInformationPanel"/>
  </ds:schemaRefs>
</ds:datastoreItem>
</file>

<file path=docProps/app.xml><?xml version="1.0" encoding="utf-8"?>
<Properties xmlns="http://schemas.openxmlformats.org/officeDocument/2006/extended-properties" xmlns:vt="http://schemas.openxmlformats.org/officeDocument/2006/docPropsVTypes">
  <Template>MENGGUNAKAN PERANGKAT LUNAK POWERPOINT</Template>
  <TotalTime>1816</TotalTime>
  <Words>2620</Words>
  <Application>Microsoft Office PowerPoint</Application>
  <PresentationFormat>On-screen Show (4:3)</PresentationFormat>
  <Paragraphs>208</Paragraphs>
  <Slides>40</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 Unicode MS</vt:lpstr>
      <vt:lpstr>Aharoni</vt:lpstr>
      <vt:lpstr>Arial</vt:lpstr>
      <vt:lpstr>Arial Black</vt:lpstr>
      <vt:lpstr>Bell Gothic Std Black</vt:lpstr>
      <vt:lpstr>Berlin Sans FB</vt:lpstr>
      <vt:lpstr>Berlin Sans FB Demi</vt:lpstr>
      <vt:lpstr>Calibri</vt:lpstr>
      <vt:lpstr>Franklin Gothic Heavy</vt:lpstr>
      <vt:lpstr>Times New Roman</vt:lpstr>
      <vt:lpstr>Wingdings</vt:lpstr>
      <vt:lpstr>DESAINKU</vt:lpstr>
      <vt:lpstr>pendidikan Prakarya dan kewirausahaan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PERBANDINGAN GRAFIK VEKTOR DAN GRAFIK BITMAP </vt:lpstr>
      <vt:lpstr>Program Aplikasi Pengolah Grafis Berbasis Vektor</vt:lpstr>
      <vt:lpstr>MACROMEDIA FLASH MX  </vt:lpstr>
      <vt:lpstr>Program Aplikasi Pengolah Grafis Berbasis Bitmap</vt:lpstr>
      <vt:lpstr>Attribut-Attribut Grafis Komputer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Teknik Penilaian</vt:lpstr>
      <vt:lpstr>PowerPoint Presentation</vt:lpstr>
    </vt:vector>
  </TitlesOfParts>
  <Company>SK KOMP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Mengoperasikan Perangkat Lunak Microsoft Excel</dc:title>
  <dc:creator>PUSAT</dc:creator>
  <cp:lastModifiedBy>M S I</cp:lastModifiedBy>
  <cp:revision>173</cp:revision>
  <dcterms:created xsi:type="dcterms:W3CDTF">2011-08-19T02:16:12Z</dcterms:created>
  <dcterms:modified xsi:type="dcterms:W3CDTF">2022-08-25T22:17:30Z</dcterms:modified>
</cp:coreProperties>
</file>